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1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9"/>
  </p:notesMasterIdLst>
  <p:sldIdLst>
    <p:sldId id="270" r:id="rId2"/>
    <p:sldId id="266" r:id="rId3"/>
    <p:sldId id="278" r:id="rId4"/>
    <p:sldId id="277" r:id="rId5"/>
    <p:sldId id="276" r:id="rId6"/>
    <p:sldId id="285" r:id="rId7"/>
    <p:sldId id="286" r:id="rId8"/>
    <p:sldId id="284" r:id="rId9"/>
    <p:sldId id="283" r:id="rId10"/>
    <p:sldId id="282" r:id="rId11"/>
    <p:sldId id="281" r:id="rId12"/>
    <p:sldId id="273" r:id="rId13"/>
    <p:sldId id="279" r:id="rId14"/>
    <p:sldId id="280" r:id="rId15"/>
    <p:sldId id="288" r:id="rId16"/>
    <p:sldId id="287" r:id="rId17"/>
    <p:sldId id="271" r:id="rId18"/>
  </p:sldIdLst>
  <p:sldSz cx="9144000" cy="6858000" type="screen4x3"/>
  <p:notesSz cx="6858000" cy="9144000"/>
  <p:embeddedFontLst>
    <p:embeddedFont>
      <p:font typeface="나눔스퀘어라운드 Regular" panose="020B0600000101010101" pitchFamily="50" charset="-127"/>
      <p:regular r:id="rId20"/>
    </p:embeddedFont>
    <p:embeddedFont>
      <p:font typeface="나눔스퀘어라운드OTF Regular" panose="020B0600000101010101" pitchFamily="34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9A83"/>
    <a:srgbClr val="F15A41"/>
    <a:srgbClr val="ED9C09"/>
    <a:srgbClr val="31A9C5"/>
    <a:srgbClr val="E6E6E6"/>
    <a:srgbClr val="34C2BF"/>
    <a:srgbClr val="40CCC9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903" autoAdjust="0"/>
  </p:normalViewPr>
  <p:slideViewPr>
    <p:cSldViewPr>
      <p:cViewPr varScale="1">
        <p:scale>
          <a:sx n="76" d="100"/>
          <a:sy n="76" d="100"/>
        </p:scale>
        <p:origin x="1642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defRPr>
            </a:lvl1pPr>
          </a:lstStyle>
          <a:p>
            <a:fld id="{358A5608-5915-4D12-B715-A12E179204D8}" type="datetimeFigureOut">
              <a:rPr lang="ko-KR" altLang="en-US" smtClean="0"/>
              <a:pPr/>
              <a:t>2020-06-21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defRPr>
            </a:lvl1pPr>
          </a:lstStyle>
          <a:p>
            <a:fld id="{EEC4E23E-7DA0-43AB-A658-E9C84627E25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0300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라운드OTF Regular" panose="020B0600000101010101" pitchFamily="34" charset="-127"/>
        <a:ea typeface="나눔스퀘어라운드OTF Regular" panose="020B0600000101010101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라운드OTF Regular" panose="020B0600000101010101" pitchFamily="34" charset="-127"/>
        <a:ea typeface="나눔스퀘어라운드OTF Regular" panose="020B0600000101010101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라운드OTF Regular" panose="020B0600000101010101" pitchFamily="34" charset="-127"/>
        <a:ea typeface="나눔스퀘어라운드OTF Regular" panose="020B0600000101010101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라운드OTF Regular" panose="020B0600000101010101" pitchFamily="34" charset="-127"/>
        <a:ea typeface="나눔스퀘어라운드OTF Regular" panose="020B0600000101010101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라운드OTF Regular" panose="020B0600000101010101" pitchFamily="34" charset="-127"/>
        <a:ea typeface="나눔스퀘어라운드OTF Regular" panose="020B0600000101010101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4E23E-7DA0-43AB-A658-E9C84627E253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962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4E23E-7DA0-43AB-A658-E9C84627E253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1280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4E23E-7DA0-43AB-A658-E9C84627E25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666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-</a:t>
            </a:r>
            <a:r>
              <a:rPr lang="ko-KR" altLang="en-US" sz="12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앱이용자</a:t>
            </a:r>
            <a:r>
              <a:rPr lang="en-US" altLang="ko-KR" sz="12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~ 10%</a:t>
            </a:r>
            <a:r>
              <a:rPr lang="ko-KR" altLang="en-US" sz="12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할인행사 진행 </a:t>
            </a:r>
            <a:r>
              <a:rPr lang="en-US" altLang="ko-KR" sz="12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= </a:t>
            </a:r>
            <a:r>
              <a:rPr lang="ko-KR" altLang="en-US" sz="12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(</a:t>
            </a:r>
            <a:r>
              <a:rPr lang="ko-KR" altLang="en-US" sz="1200" dirty="0" err="1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기사&amp;회사와</a:t>
            </a:r>
            <a:r>
              <a:rPr lang="ko-KR" altLang="en-US" sz="12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협업을 해서 </a:t>
            </a:r>
            <a:r>
              <a:rPr lang="ko-KR" altLang="en-US" sz="1200" dirty="0" err="1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기사같은경우는</a:t>
            </a:r>
            <a:r>
              <a:rPr lang="ko-KR" altLang="en-US" sz="12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기사장려시스템이니까</a:t>
            </a:r>
            <a:r>
              <a:rPr lang="ko-KR" altLang="en-US" sz="12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좋아할거고</a:t>
            </a:r>
            <a:r>
              <a:rPr lang="ko-KR" altLang="en-US" sz="12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우리는 </a:t>
            </a:r>
            <a:r>
              <a:rPr lang="ko-KR" altLang="en-US" sz="1200" dirty="0" err="1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그로인해</a:t>
            </a:r>
            <a:r>
              <a:rPr lang="ko-KR" altLang="en-US" sz="12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수수료 더 가져갈 수 있고 회사같은 경우도 신제품에 올라가면 </a:t>
            </a:r>
            <a:r>
              <a:rPr lang="ko-KR" altLang="en-US" sz="1200" dirty="0" err="1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홍보효과도되니까</a:t>
            </a:r>
            <a:r>
              <a:rPr lang="ko-KR" altLang="en-US" sz="12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그거자체로</a:t>
            </a:r>
            <a:r>
              <a:rPr lang="ko-KR" altLang="en-US" sz="12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수수료 어느정도 가져갈 수 </a:t>
            </a:r>
            <a:r>
              <a:rPr lang="ko-KR" altLang="en-US" sz="1200" dirty="0" err="1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있는거</a:t>
            </a:r>
            <a:r>
              <a:rPr lang="ko-KR" altLang="en-US" sz="12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"</a:t>
            </a:r>
            <a:r>
              <a:rPr lang="ko-KR" altLang="en-US" sz="1200" dirty="0" err="1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너네꺼</a:t>
            </a:r>
            <a:r>
              <a:rPr lang="ko-KR" altLang="en-US" sz="12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물건올려줄게</a:t>
            </a:r>
            <a:r>
              <a:rPr lang="ko-KR" altLang="en-US" sz="12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우리가 대신 수수료 조금 </a:t>
            </a:r>
            <a:r>
              <a:rPr lang="ko-KR" altLang="en-US" sz="1200" dirty="0" err="1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떼갈게"이런</a:t>
            </a:r>
            <a:r>
              <a:rPr lang="ko-KR" altLang="en-US" sz="12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느낌)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4E23E-7DA0-43AB-A658-E9C84627E25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460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4E23E-7DA0-43AB-A658-E9C84627E253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4896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649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654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018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62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74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590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29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189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02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395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783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defRPr>
            </a:lvl1pPr>
          </a:lstStyle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defRPr>
            </a:lvl1pPr>
          </a:lstStyle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292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스퀘어라운드OTF Regular" panose="020B0600000101010101" pitchFamily="34" charset="-127"/>
          <a:ea typeface="나눔스퀘어라운드OTF Regular" panose="020B0600000101010101" pitchFamily="34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나눔스퀘어라운드OTF Regular" panose="020B0600000101010101" pitchFamily="34" charset="-127"/>
          <a:ea typeface="나눔스퀘어라운드OTF Regular" panose="020B0600000101010101" pitchFamily="34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나눔스퀘어라운드OTF Regular" panose="020B0600000101010101" pitchFamily="34" charset="-127"/>
          <a:ea typeface="나눔스퀘어라운드OTF Regular" panose="020B0600000101010101" pitchFamily="34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라운드OTF Regular" panose="020B0600000101010101" pitchFamily="34" charset="-127"/>
          <a:ea typeface="나눔스퀘어라운드OTF Regular" panose="020B0600000101010101" pitchFamily="34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나눔스퀘어라운드OTF Regular" panose="020B0600000101010101" pitchFamily="34" charset="-127"/>
          <a:ea typeface="나눔스퀘어라운드OTF Regular" panose="020B0600000101010101" pitchFamily="34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나눔스퀘어라운드OTF Regular" panose="020B0600000101010101" pitchFamily="34" charset="-127"/>
          <a:ea typeface="나눔스퀘어라운드OTF Regular" panose="020B0600000101010101" pitchFamily="34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hemeOverride" Target="../theme/themeOverride14.xml"/><Relationship Id="rId5" Type="http://schemas.openxmlformats.org/officeDocument/2006/relationships/image" Target="../media/image38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3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438691" y="2192730"/>
            <a:ext cx="23743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소  </a:t>
            </a: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프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 </a:t>
            </a: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트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 </a:t>
            </a: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웨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 어  </a:t>
            </a: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프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 로  </a:t>
            </a: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젝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 </a:t>
            </a: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트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353189" y="4941168"/>
            <a:ext cx="1196161" cy="12772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ko-KR" altLang="en-US" sz="1100" dirty="0">
                <a:solidFill>
                  <a:prstClr val="white">
                    <a:lumMod val="65000"/>
                  </a:prst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조원</a:t>
            </a: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dist"/>
            <a:endParaRPr lang="en-US" altLang="ko-KR" sz="1100" dirty="0">
              <a:solidFill>
                <a:prstClr val="white">
                  <a:lumMod val="65000"/>
                </a:prst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dist"/>
            <a:r>
              <a:rPr lang="ko-KR" altLang="en-US" sz="1100" dirty="0">
                <a:solidFill>
                  <a:prstClr val="white">
                    <a:lumMod val="65000"/>
                  </a:prst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이수경 </a:t>
            </a:r>
            <a:r>
              <a:rPr lang="en-US" altLang="ko-KR" sz="1100" dirty="0">
                <a:solidFill>
                  <a:prstClr val="white">
                    <a:lumMod val="65000"/>
                  </a:prst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1724271</a:t>
            </a:r>
          </a:p>
          <a:p>
            <a:pPr algn="dist"/>
            <a:endParaRPr lang="en-US" altLang="ko-KR" sz="1100" dirty="0">
              <a:solidFill>
                <a:prstClr val="white">
                  <a:lumMod val="65000"/>
                </a:prst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dist"/>
            <a:r>
              <a:rPr lang="ko-KR" altLang="en-US" sz="1100" dirty="0">
                <a:solidFill>
                  <a:prstClr val="white">
                    <a:lumMod val="65000"/>
                  </a:prst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이수진 </a:t>
            </a:r>
            <a:r>
              <a:rPr lang="en-US" altLang="ko-KR" sz="1100" dirty="0">
                <a:solidFill>
                  <a:prstClr val="white">
                    <a:lumMod val="65000"/>
                  </a:prst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1724096</a:t>
            </a:r>
          </a:p>
          <a:p>
            <a:pPr algn="dist"/>
            <a:endParaRPr lang="en-US" altLang="ko-KR" sz="1100" dirty="0">
              <a:solidFill>
                <a:prstClr val="white">
                  <a:lumMod val="65000"/>
                </a:prst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dist"/>
            <a:r>
              <a:rPr lang="ko-KR" altLang="en-US" sz="1100" dirty="0" err="1">
                <a:solidFill>
                  <a:prstClr val="white">
                    <a:lumMod val="65000"/>
                  </a:prst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이윤걸</a:t>
            </a:r>
            <a:r>
              <a:rPr lang="ko-KR" altLang="en-US" sz="1100" dirty="0">
                <a:solidFill>
                  <a:prstClr val="white">
                    <a:lumMod val="65000"/>
                  </a:prst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1100" dirty="0">
                <a:solidFill>
                  <a:prstClr val="white">
                    <a:lumMod val="65000"/>
                  </a:prst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1752163</a:t>
            </a:r>
            <a:endParaRPr lang="ko-KR" altLang="en-US" sz="1100" dirty="0">
              <a:solidFill>
                <a:prstClr val="white">
                  <a:lumMod val="65000"/>
                </a:prst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육각형 1"/>
          <p:cNvSpPr/>
          <p:nvPr/>
        </p:nvSpPr>
        <p:spPr>
          <a:xfrm>
            <a:off x="3690046" y="2897532"/>
            <a:ext cx="1871660" cy="1613500"/>
          </a:xfrm>
          <a:prstGeom prst="hexagon">
            <a:avLst/>
          </a:prstGeom>
          <a:solidFill>
            <a:schemeClr val="bg1"/>
          </a:solidFill>
          <a:ln w="101600" cap="sq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29" name="육각형 28"/>
          <p:cNvSpPr/>
          <p:nvPr/>
        </p:nvSpPr>
        <p:spPr>
          <a:xfrm>
            <a:off x="3690046" y="2897532"/>
            <a:ext cx="1871660" cy="811244"/>
          </a:xfrm>
          <a:custGeom>
            <a:avLst/>
            <a:gdLst>
              <a:gd name="connsiteX0" fmla="*/ 0 w 1871660"/>
              <a:gd name="connsiteY0" fmla="*/ 806750 h 1613500"/>
              <a:gd name="connsiteX1" fmla="*/ 403375 w 1871660"/>
              <a:gd name="connsiteY1" fmla="*/ 0 h 1613500"/>
              <a:gd name="connsiteX2" fmla="*/ 1468285 w 1871660"/>
              <a:gd name="connsiteY2" fmla="*/ 0 h 1613500"/>
              <a:gd name="connsiteX3" fmla="*/ 1871660 w 1871660"/>
              <a:gd name="connsiteY3" fmla="*/ 806750 h 1613500"/>
              <a:gd name="connsiteX4" fmla="*/ 1468285 w 1871660"/>
              <a:gd name="connsiteY4" fmla="*/ 1613500 h 1613500"/>
              <a:gd name="connsiteX5" fmla="*/ 403375 w 1871660"/>
              <a:gd name="connsiteY5" fmla="*/ 1613500 h 1613500"/>
              <a:gd name="connsiteX6" fmla="*/ 0 w 1871660"/>
              <a:gd name="connsiteY6" fmla="*/ 806750 h 1613500"/>
              <a:gd name="connsiteX0" fmla="*/ 0 w 1871660"/>
              <a:gd name="connsiteY0" fmla="*/ 806750 h 1613500"/>
              <a:gd name="connsiteX1" fmla="*/ 403375 w 1871660"/>
              <a:gd name="connsiteY1" fmla="*/ 0 h 1613500"/>
              <a:gd name="connsiteX2" fmla="*/ 1468285 w 1871660"/>
              <a:gd name="connsiteY2" fmla="*/ 0 h 1613500"/>
              <a:gd name="connsiteX3" fmla="*/ 1871660 w 1871660"/>
              <a:gd name="connsiteY3" fmla="*/ 806750 h 1613500"/>
              <a:gd name="connsiteX4" fmla="*/ 1468285 w 1871660"/>
              <a:gd name="connsiteY4" fmla="*/ 1613500 h 1613500"/>
              <a:gd name="connsiteX5" fmla="*/ 955466 w 1871660"/>
              <a:gd name="connsiteY5" fmla="*/ 802617 h 1613500"/>
              <a:gd name="connsiteX6" fmla="*/ 0 w 1871660"/>
              <a:gd name="connsiteY6" fmla="*/ 806750 h 1613500"/>
              <a:gd name="connsiteX0" fmla="*/ 0 w 1890979"/>
              <a:gd name="connsiteY0" fmla="*/ 806750 h 819870"/>
              <a:gd name="connsiteX1" fmla="*/ 403375 w 1890979"/>
              <a:gd name="connsiteY1" fmla="*/ 0 h 819870"/>
              <a:gd name="connsiteX2" fmla="*/ 1468285 w 1890979"/>
              <a:gd name="connsiteY2" fmla="*/ 0 h 819870"/>
              <a:gd name="connsiteX3" fmla="*/ 1871660 w 1890979"/>
              <a:gd name="connsiteY3" fmla="*/ 806750 h 819870"/>
              <a:gd name="connsiteX4" fmla="*/ 1890979 w 1890979"/>
              <a:gd name="connsiteY4" fmla="*/ 819870 h 819870"/>
              <a:gd name="connsiteX5" fmla="*/ 955466 w 1890979"/>
              <a:gd name="connsiteY5" fmla="*/ 802617 h 819870"/>
              <a:gd name="connsiteX6" fmla="*/ 0 w 1890979"/>
              <a:gd name="connsiteY6" fmla="*/ 806750 h 819870"/>
              <a:gd name="connsiteX0" fmla="*/ 0 w 1871660"/>
              <a:gd name="connsiteY0" fmla="*/ 806750 h 811244"/>
              <a:gd name="connsiteX1" fmla="*/ 403375 w 1871660"/>
              <a:gd name="connsiteY1" fmla="*/ 0 h 811244"/>
              <a:gd name="connsiteX2" fmla="*/ 1468285 w 1871660"/>
              <a:gd name="connsiteY2" fmla="*/ 0 h 811244"/>
              <a:gd name="connsiteX3" fmla="*/ 1871660 w 1871660"/>
              <a:gd name="connsiteY3" fmla="*/ 806750 h 811244"/>
              <a:gd name="connsiteX4" fmla="*/ 1865099 w 1871660"/>
              <a:gd name="connsiteY4" fmla="*/ 811244 h 811244"/>
              <a:gd name="connsiteX5" fmla="*/ 955466 w 1871660"/>
              <a:gd name="connsiteY5" fmla="*/ 802617 h 811244"/>
              <a:gd name="connsiteX6" fmla="*/ 0 w 1871660"/>
              <a:gd name="connsiteY6" fmla="*/ 806750 h 811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1660" h="811244">
                <a:moveTo>
                  <a:pt x="0" y="806750"/>
                </a:moveTo>
                <a:lnTo>
                  <a:pt x="403375" y="0"/>
                </a:lnTo>
                <a:lnTo>
                  <a:pt x="1468285" y="0"/>
                </a:lnTo>
                <a:lnTo>
                  <a:pt x="1871660" y="806750"/>
                </a:lnTo>
                <a:lnTo>
                  <a:pt x="1865099" y="811244"/>
                </a:lnTo>
                <a:lnTo>
                  <a:pt x="955466" y="802617"/>
                </a:lnTo>
                <a:lnTo>
                  <a:pt x="0" y="806750"/>
                </a:lnTo>
                <a:close/>
              </a:path>
            </a:pathLst>
          </a:custGeom>
          <a:solidFill>
            <a:schemeClr val="accent1"/>
          </a:solidFill>
          <a:ln w="101600" cap="sq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271451" y="3173811"/>
            <a:ext cx="7088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A  /  S 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296362" y="1752368"/>
            <a:ext cx="61106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ko-KR" sz="1100" dirty="0">
                <a:solidFill>
                  <a:prstClr val="white">
                    <a:lumMod val="65000"/>
                  </a:prst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02</a:t>
            </a:r>
            <a:r>
              <a:rPr lang="ko-KR" altLang="en-US" sz="1100" dirty="0">
                <a:solidFill>
                  <a:prstClr val="white">
                    <a:lumMod val="65000"/>
                  </a:prst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분반</a:t>
            </a:r>
          </a:p>
        </p:txBody>
      </p:sp>
    </p:spTree>
    <p:extLst>
      <p:ext uri="{BB962C8B-B14F-4D97-AF65-F5344CB8AC3E}">
        <p14:creationId xmlns:p14="http://schemas.microsoft.com/office/powerpoint/2010/main" val="1500863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3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0DE4B6F-7BBF-4212-8894-1F499E237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670" y="0"/>
            <a:ext cx="3129729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10C00C8-8375-4DF4-AE82-1119A2130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68" y="3004"/>
            <a:ext cx="3119237" cy="68580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C2D2E441-35F3-410F-894A-528C46FF7175}"/>
              </a:ext>
            </a:extLst>
          </p:cNvPr>
          <p:cNvSpPr/>
          <p:nvPr/>
        </p:nvSpPr>
        <p:spPr>
          <a:xfrm>
            <a:off x="2706743" y="4616452"/>
            <a:ext cx="987735" cy="93610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25DDAF1-74EF-4C46-BB91-08620E46BE7A}"/>
              </a:ext>
            </a:extLst>
          </p:cNvPr>
          <p:cNvSpPr/>
          <p:nvPr/>
        </p:nvSpPr>
        <p:spPr>
          <a:xfrm>
            <a:off x="0" y="188639"/>
            <a:ext cx="2051720" cy="7200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카테고리 </a:t>
            </a:r>
            <a:endParaRPr lang="en-US" altLang="ko-KR" dirty="0">
              <a:solidFill>
                <a:schemeClr val="tx1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일상가전 </a:t>
            </a:r>
            <a:r>
              <a:rPr lang="en-US" altLang="ko-KR" sz="16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-</a:t>
            </a:r>
            <a:endParaRPr lang="ko-KR" altLang="en-US" dirty="0">
              <a:solidFill>
                <a:schemeClr val="tx1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817548-DFDA-4D4D-9CA8-A53D9BD94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2670" y="-8571"/>
            <a:ext cx="3134264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351546A-2FB0-4A81-8ED0-C29B8A9128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3757" y="-17142"/>
            <a:ext cx="31486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201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3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4B17899-DFE7-4576-A2B5-7AF5818AC5FE}"/>
              </a:ext>
            </a:extLst>
          </p:cNvPr>
          <p:cNvSpPr/>
          <p:nvPr/>
        </p:nvSpPr>
        <p:spPr>
          <a:xfrm>
            <a:off x="0" y="188639"/>
            <a:ext cx="2051720" cy="7200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카테고리 </a:t>
            </a:r>
            <a:endParaRPr lang="en-US" altLang="ko-KR" dirty="0">
              <a:solidFill>
                <a:schemeClr val="tx1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- A/S</a:t>
            </a:r>
            <a:r>
              <a:rPr lang="ko-KR" altLang="en-US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수리</a:t>
            </a:r>
            <a:r>
              <a:rPr lang="ko-KR" altLang="en-US" sz="16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-</a:t>
            </a:r>
            <a:endParaRPr lang="ko-KR" altLang="en-US" dirty="0">
              <a:solidFill>
                <a:schemeClr val="tx1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C4F02C-7EE2-44CC-87D3-8A3559024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3004"/>
            <a:ext cx="3119237" cy="68580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E361EFC6-19FD-4D8A-B4DA-6E2C33DAF60E}"/>
              </a:ext>
            </a:extLst>
          </p:cNvPr>
          <p:cNvSpPr/>
          <p:nvPr/>
        </p:nvSpPr>
        <p:spPr>
          <a:xfrm>
            <a:off x="4355976" y="4653136"/>
            <a:ext cx="987735" cy="93610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3F2933-B4F8-4674-BDCD-5AC382D2F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391" y="0"/>
            <a:ext cx="31198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1236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3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234F59A-004A-4D3E-B995-4B013539C96B}"/>
              </a:ext>
            </a:extLst>
          </p:cNvPr>
          <p:cNvSpPr/>
          <p:nvPr/>
        </p:nvSpPr>
        <p:spPr>
          <a:xfrm>
            <a:off x="467544" y="189714"/>
            <a:ext cx="3888432" cy="31584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F4FEF0-B251-4AE1-8390-D3025F02DF63}"/>
              </a:ext>
            </a:extLst>
          </p:cNvPr>
          <p:cNvSpPr/>
          <p:nvPr/>
        </p:nvSpPr>
        <p:spPr>
          <a:xfrm>
            <a:off x="4788024" y="189714"/>
            <a:ext cx="3888432" cy="31584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0077EEE-74CE-4A86-821F-0B8B87F06153}"/>
              </a:ext>
            </a:extLst>
          </p:cNvPr>
          <p:cNvSpPr/>
          <p:nvPr/>
        </p:nvSpPr>
        <p:spPr>
          <a:xfrm>
            <a:off x="467544" y="3538191"/>
            <a:ext cx="3888432" cy="30591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35450C-212E-4497-AC64-97EF026095C5}"/>
              </a:ext>
            </a:extLst>
          </p:cNvPr>
          <p:cNvSpPr/>
          <p:nvPr/>
        </p:nvSpPr>
        <p:spPr>
          <a:xfrm>
            <a:off x="4788024" y="3538191"/>
            <a:ext cx="3888432" cy="30591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3064FF-FDBB-4EB1-89DA-B134B8CED16E}"/>
              </a:ext>
            </a:extLst>
          </p:cNvPr>
          <p:cNvSpPr txBox="1"/>
          <p:nvPr/>
        </p:nvSpPr>
        <p:spPr>
          <a:xfrm>
            <a:off x="558704" y="265847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STRENGTHS</a:t>
            </a:r>
            <a:endParaRPr lang="ko-KR" altLang="en-US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FAE612-F912-4E2F-B31B-371301A84EEE}"/>
              </a:ext>
            </a:extLst>
          </p:cNvPr>
          <p:cNvSpPr txBox="1"/>
          <p:nvPr/>
        </p:nvSpPr>
        <p:spPr>
          <a:xfrm>
            <a:off x="7178808" y="260648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WEAKNESS</a:t>
            </a:r>
            <a:endParaRPr lang="ko-KR" altLang="en-US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8EAB87-EB23-4E60-A57B-3AC69C0651C7}"/>
              </a:ext>
            </a:extLst>
          </p:cNvPr>
          <p:cNvSpPr txBox="1"/>
          <p:nvPr/>
        </p:nvSpPr>
        <p:spPr>
          <a:xfrm>
            <a:off x="7341929" y="3603178"/>
            <a:ext cx="118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THREATS</a:t>
            </a:r>
            <a:endParaRPr lang="ko-KR" altLang="en-US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C9E0B6-5148-4699-9E7F-BBB6828D0424}"/>
              </a:ext>
            </a:extLst>
          </p:cNvPr>
          <p:cNvSpPr txBox="1"/>
          <p:nvPr/>
        </p:nvSpPr>
        <p:spPr>
          <a:xfrm>
            <a:off x="489458" y="3613954"/>
            <a:ext cx="171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OPPORTUNITY</a:t>
            </a:r>
            <a:endParaRPr lang="ko-KR" altLang="en-US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791341-2A83-4E40-81B4-D4EBC7FDE922}"/>
              </a:ext>
            </a:extLst>
          </p:cNvPr>
          <p:cNvSpPr txBox="1"/>
          <p:nvPr/>
        </p:nvSpPr>
        <p:spPr>
          <a:xfrm>
            <a:off x="4976258" y="2584282"/>
            <a:ext cx="36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W</a:t>
            </a:r>
            <a:endParaRPr lang="ko-KR" altLang="en-US" sz="3200" b="1" dirty="0">
              <a:solidFill>
                <a:schemeClr val="bg1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40C061-3BA6-49A3-9B0E-C7C957CF08B2}"/>
              </a:ext>
            </a:extLst>
          </p:cNvPr>
          <p:cNvSpPr txBox="1"/>
          <p:nvPr/>
        </p:nvSpPr>
        <p:spPr>
          <a:xfrm>
            <a:off x="5034108" y="3762194"/>
            <a:ext cx="36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T</a:t>
            </a:r>
            <a:endParaRPr lang="ko-KR" altLang="en-US" sz="3200" b="1" dirty="0">
              <a:solidFill>
                <a:schemeClr val="bg1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AA578B7-98E8-4E17-BC7C-C18D4AE309CF}"/>
              </a:ext>
            </a:extLst>
          </p:cNvPr>
          <p:cNvCxnSpPr>
            <a:cxnSpLocks/>
          </p:cNvCxnSpPr>
          <p:nvPr/>
        </p:nvCxnSpPr>
        <p:spPr>
          <a:xfrm>
            <a:off x="623109" y="635179"/>
            <a:ext cx="1087723" cy="0"/>
          </a:xfrm>
          <a:prstGeom prst="line">
            <a:avLst/>
          </a:prstGeom>
          <a:ln w="57150">
            <a:solidFill>
              <a:srgbClr val="F15A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F2F7D3D-2A12-4B54-85CD-9C5F924DD2CA}"/>
              </a:ext>
            </a:extLst>
          </p:cNvPr>
          <p:cNvCxnSpPr>
            <a:cxnSpLocks/>
          </p:cNvCxnSpPr>
          <p:nvPr/>
        </p:nvCxnSpPr>
        <p:spPr>
          <a:xfrm>
            <a:off x="7313785" y="629980"/>
            <a:ext cx="1087723" cy="0"/>
          </a:xfrm>
          <a:prstGeom prst="line">
            <a:avLst/>
          </a:prstGeom>
          <a:ln w="57150">
            <a:solidFill>
              <a:srgbClr val="F15A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B28C141-6769-4647-A705-2C3ABD48A29B}"/>
              </a:ext>
            </a:extLst>
          </p:cNvPr>
          <p:cNvCxnSpPr>
            <a:cxnSpLocks/>
          </p:cNvCxnSpPr>
          <p:nvPr/>
        </p:nvCxnSpPr>
        <p:spPr>
          <a:xfrm>
            <a:off x="7476906" y="3972510"/>
            <a:ext cx="1087723" cy="0"/>
          </a:xfrm>
          <a:prstGeom prst="line">
            <a:avLst/>
          </a:prstGeom>
          <a:ln w="57150">
            <a:solidFill>
              <a:srgbClr val="F15A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F8E460C-4A96-4B1B-AD8B-E9DBAB36FC56}"/>
              </a:ext>
            </a:extLst>
          </p:cNvPr>
          <p:cNvCxnSpPr>
            <a:cxnSpLocks/>
          </p:cNvCxnSpPr>
          <p:nvPr/>
        </p:nvCxnSpPr>
        <p:spPr>
          <a:xfrm>
            <a:off x="564418" y="3983286"/>
            <a:ext cx="1087723" cy="0"/>
          </a:xfrm>
          <a:prstGeom prst="line">
            <a:avLst/>
          </a:prstGeom>
          <a:ln w="57150">
            <a:solidFill>
              <a:srgbClr val="F15A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2EFD902-CF51-4E73-A948-62634B1732C6}"/>
              </a:ext>
            </a:extLst>
          </p:cNvPr>
          <p:cNvSpPr/>
          <p:nvPr/>
        </p:nvSpPr>
        <p:spPr>
          <a:xfrm>
            <a:off x="447801" y="4252722"/>
            <a:ext cx="316227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다양한 전자기기가 생겨남에 따른 다양한</a:t>
            </a:r>
            <a:endParaRPr lang="en-US" altLang="ko-KR" sz="1200" spc="2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</a:t>
            </a:r>
            <a:r>
              <a:rPr lang="ko-KR" altLang="en-US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200" spc="2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</a:t>
            </a:r>
            <a:r>
              <a:rPr lang="ko-KR" altLang="en-US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sz="1200" spc="2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S가</a:t>
            </a:r>
            <a:r>
              <a:rPr lang="ko-KR" altLang="en-US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요구됨</a:t>
            </a:r>
            <a:endParaRPr lang="en-US" altLang="ko-KR" sz="1200" spc="2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1200" spc="2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  </a:t>
            </a:r>
            <a:r>
              <a:rPr lang="ko-KR" altLang="en-US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현재 </a:t>
            </a:r>
            <a:r>
              <a:rPr lang="en-US" altLang="ko-KR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A/S</a:t>
            </a:r>
            <a:r>
              <a:rPr lang="ko-KR" altLang="en-US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의 편의를 위한 앱이 매우 드물기에</a:t>
            </a:r>
            <a:endParaRPr lang="en-US" altLang="ko-KR" sz="1200" spc="2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</a:t>
            </a:r>
            <a:r>
              <a:rPr lang="ko-KR" altLang="en-US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전화를 두려워하는 </a:t>
            </a:r>
            <a:r>
              <a:rPr lang="en-US" altLang="ko-KR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‘</a:t>
            </a:r>
            <a:r>
              <a:rPr lang="ko-KR" altLang="en-US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콜 </a:t>
            </a:r>
            <a:r>
              <a:rPr lang="ko-KR" altLang="en-US" sz="1200" spc="2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포비아</a:t>
            </a:r>
            <a:r>
              <a:rPr lang="en-US" altLang="ko-KR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’</a:t>
            </a:r>
            <a:r>
              <a:rPr lang="ko-KR" altLang="en-US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들에게 도움됨</a:t>
            </a:r>
            <a:endParaRPr lang="en-US" altLang="ko-KR" sz="1200" spc="2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1200" spc="2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  </a:t>
            </a:r>
            <a:r>
              <a:rPr lang="ko-KR" altLang="en-US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커뮤니티 이용자들이 인터넷의</a:t>
            </a:r>
            <a:endParaRPr lang="en-US" altLang="ko-KR" sz="1200" spc="2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</a:t>
            </a:r>
            <a:r>
              <a:rPr lang="ko-KR" altLang="en-US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방대한 정보를 활용함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2E7CA6A-FF2E-466C-8950-7C4C5284676E}"/>
              </a:ext>
            </a:extLst>
          </p:cNvPr>
          <p:cNvSpPr/>
          <p:nvPr/>
        </p:nvSpPr>
        <p:spPr>
          <a:xfrm>
            <a:off x="5703404" y="4202399"/>
            <a:ext cx="328739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A/S</a:t>
            </a:r>
            <a:r>
              <a:rPr lang="ko-KR" altLang="en-US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앱을 알고있는 사람들이 드물어서</a:t>
            </a:r>
            <a:endParaRPr lang="en-US" altLang="ko-KR" sz="1200" spc="2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</a:t>
            </a:r>
            <a:r>
              <a:rPr lang="ko-KR" altLang="en-US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초반 사용자 수집에 어려움이 있을 수 있음</a:t>
            </a:r>
            <a:endParaRPr lang="en-US" altLang="ko-KR" sz="1200" spc="2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spc="2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기사가 앱에 등록을 하지 않으면 수리를</a:t>
            </a:r>
            <a:endParaRPr lang="en-US" altLang="ko-KR" sz="1200" spc="2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</a:t>
            </a:r>
            <a:r>
              <a:rPr lang="ko-KR" altLang="en-US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맡길 수 없음</a:t>
            </a:r>
            <a:endParaRPr lang="en-US" altLang="ko-KR" sz="1200" spc="2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1200" spc="2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연령대가 높은 사람들은 앱 사용법을</a:t>
            </a:r>
            <a:endParaRPr lang="en-US" altLang="ko-KR" sz="1200" spc="2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</a:t>
            </a:r>
            <a:r>
              <a:rPr lang="ko-KR" altLang="en-US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익히기 </a:t>
            </a:r>
            <a:r>
              <a:rPr lang="ko-KR" altLang="en-US" sz="1200" spc="2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힘듬</a:t>
            </a:r>
            <a:endParaRPr lang="en-US" altLang="ko-KR" sz="1200" spc="2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1200" spc="2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흔치 않은 전자기기에 대한 정보가 부족함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30D0537-691F-421C-8E57-166CB0230A20}"/>
              </a:ext>
            </a:extLst>
          </p:cNvPr>
          <p:cNvSpPr/>
          <p:nvPr/>
        </p:nvSpPr>
        <p:spPr>
          <a:xfrm>
            <a:off x="5543847" y="961539"/>
            <a:ext cx="310034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가전제품 추천 알고리즘의 한계로 브랜드 웹사이트에 있는 모든 제품을 담아낼 수 없음</a:t>
            </a:r>
            <a:endParaRPr lang="en-US" altLang="ko-KR" sz="1200" spc="2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spc="2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전화가 편한 사람에게는 </a:t>
            </a:r>
            <a:r>
              <a:rPr lang="en-US" altLang="ko-KR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A/S</a:t>
            </a:r>
            <a:r>
              <a:rPr lang="ko-KR" altLang="en-US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예약 시스템이 오히려 더 번거로울 수 있음</a:t>
            </a:r>
            <a:endParaRPr lang="en-US" altLang="ko-KR" sz="1200" spc="2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spc="2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회사에서 진행하는 이벤트나 하루세일에 관한 확인이 불가능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ED1CB1C-F322-4A29-B33E-1BD3F5D515A5}"/>
              </a:ext>
            </a:extLst>
          </p:cNvPr>
          <p:cNvSpPr/>
          <p:nvPr/>
        </p:nvSpPr>
        <p:spPr>
          <a:xfrm>
            <a:off x="453653" y="670510"/>
            <a:ext cx="329664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A/S</a:t>
            </a:r>
            <a:r>
              <a:rPr lang="ko-KR" altLang="en-US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기사 예약을 전화가 아닌 </a:t>
            </a:r>
            <a:r>
              <a:rPr lang="ko-KR" altLang="en-US" sz="1200" spc="20" dirty="0">
                <a:solidFill>
                  <a:srgbClr val="C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앱으로 진행</a:t>
            </a:r>
            <a:r>
              <a:rPr lang="ko-KR" altLang="en-US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함으로써 편리함</a:t>
            </a:r>
            <a:endParaRPr lang="en-US" altLang="ko-KR" sz="1200" spc="2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spc="2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가전제품 커뮤니티가 있어서 </a:t>
            </a:r>
            <a:r>
              <a:rPr lang="ko-KR" altLang="en-US" sz="1200" spc="20" dirty="0">
                <a:solidFill>
                  <a:srgbClr val="C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인터넷 검색 없이도 </a:t>
            </a:r>
            <a:r>
              <a:rPr lang="ko-KR" altLang="en-US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해당 가전제품에 대한 정보를 얻을 수 있음</a:t>
            </a:r>
            <a:endParaRPr lang="en-US" altLang="ko-KR" sz="1200" spc="2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spc="2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간단한 수리는 </a:t>
            </a:r>
            <a:r>
              <a:rPr lang="en-US" altLang="ko-KR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A/S</a:t>
            </a:r>
            <a:r>
              <a:rPr lang="ko-KR" altLang="en-US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기사와 </a:t>
            </a:r>
            <a:r>
              <a:rPr lang="ko-KR" altLang="en-US" sz="1200" spc="20" dirty="0">
                <a:solidFill>
                  <a:srgbClr val="C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상담메시지</a:t>
            </a:r>
            <a:r>
              <a:rPr lang="ko-KR" altLang="en-US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</a:t>
            </a:r>
            <a:endParaRPr lang="en-US" altLang="ko-KR" sz="1200" spc="2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</a:t>
            </a:r>
            <a:r>
              <a:rPr lang="ko-KR" altLang="en-US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통해 해결 가능</a:t>
            </a:r>
            <a:endParaRPr lang="en-US" altLang="ko-KR" sz="1200" spc="2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spc="2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기사 예약에 </a:t>
            </a:r>
            <a:r>
              <a:rPr lang="ko-KR" altLang="en-US" sz="1200" spc="20" dirty="0">
                <a:solidFill>
                  <a:srgbClr val="C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시간적 제약이 없고</a:t>
            </a:r>
            <a:endParaRPr lang="en-US" altLang="ko-KR" sz="1200" spc="20" dirty="0">
              <a:solidFill>
                <a:srgbClr val="C0000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sz="1200" spc="20" dirty="0">
                <a:solidFill>
                  <a:srgbClr val="C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</a:t>
            </a:r>
            <a:r>
              <a:rPr lang="ko-KR" altLang="en-US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실시간으로 예약 가능</a:t>
            </a:r>
            <a:endParaRPr lang="en-US" altLang="ko-KR" sz="1200" spc="2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spc="2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홈 화면에 어플 사용 팁이 있어</a:t>
            </a:r>
            <a:endParaRPr lang="en-US" altLang="ko-KR" sz="1200" spc="2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</a:t>
            </a:r>
            <a:r>
              <a:rPr lang="ko-KR" altLang="en-US" sz="1200" spc="20" dirty="0">
                <a:solidFill>
                  <a:schemeClr val="accent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쉽게 어플 사용 가능</a:t>
            </a:r>
          </a:p>
        </p:txBody>
      </p:sp>
      <p:sp>
        <p:nvSpPr>
          <p:cNvPr id="42" name="부분 원형 41">
            <a:extLst>
              <a:ext uri="{FF2B5EF4-FFF2-40B4-BE49-F238E27FC236}">
                <a16:creationId xmlns:a16="http://schemas.microsoft.com/office/drawing/2014/main" id="{0924BFA6-F779-4161-B51C-0553F795FA50}"/>
              </a:ext>
            </a:extLst>
          </p:cNvPr>
          <p:cNvSpPr/>
          <p:nvPr/>
        </p:nvSpPr>
        <p:spPr>
          <a:xfrm>
            <a:off x="3226344" y="2152869"/>
            <a:ext cx="2247828" cy="2390594"/>
          </a:xfrm>
          <a:prstGeom prst="pie">
            <a:avLst>
              <a:gd name="adj1" fmla="val 10773438"/>
              <a:gd name="adj2" fmla="val 16200000"/>
            </a:avLst>
          </a:prstGeom>
          <a:solidFill>
            <a:srgbClr val="31A9C5"/>
          </a:solidFill>
          <a:ln>
            <a:solidFill>
              <a:srgbClr val="31A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  <a:cs typeface="Noto Sans Light" panose="020B0402040504020204" pitchFamily="34"/>
            </a:endParaRPr>
          </a:p>
        </p:txBody>
      </p:sp>
      <p:sp>
        <p:nvSpPr>
          <p:cNvPr id="43" name="부분 원형 42">
            <a:extLst>
              <a:ext uri="{FF2B5EF4-FFF2-40B4-BE49-F238E27FC236}">
                <a16:creationId xmlns:a16="http://schemas.microsoft.com/office/drawing/2014/main" id="{3803D22D-8234-4514-9502-BD8157A013A2}"/>
              </a:ext>
            </a:extLst>
          </p:cNvPr>
          <p:cNvSpPr/>
          <p:nvPr/>
        </p:nvSpPr>
        <p:spPr>
          <a:xfrm rot="16200000">
            <a:off x="3280739" y="2395883"/>
            <a:ext cx="2159146" cy="2247828"/>
          </a:xfrm>
          <a:prstGeom prst="pie">
            <a:avLst>
              <a:gd name="adj1" fmla="val 10773438"/>
              <a:gd name="adj2" fmla="val 16200000"/>
            </a:avLst>
          </a:prstGeom>
          <a:solidFill>
            <a:srgbClr val="ED9C09"/>
          </a:solidFill>
          <a:ln>
            <a:solidFill>
              <a:srgbClr val="ED9C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  <a:cs typeface="Noto Sans Light" panose="020B0402040504020204" pitchFamily="34"/>
            </a:endParaRPr>
          </a:p>
        </p:txBody>
      </p:sp>
      <p:sp>
        <p:nvSpPr>
          <p:cNvPr id="44" name="부분 원형 43">
            <a:extLst>
              <a:ext uri="{FF2B5EF4-FFF2-40B4-BE49-F238E27FC236}">
                <a16:creationId xmlns:a16="http://schemas.microsoft.com/office/drawing/2014/main" id="{95EC770C-67DB-4F1C-BD96-BADF4D057C60}"/>
              </a:ext>
            </a:extLst>
          </p:cNvPr>
          <p:cNvSpPr/>
          <p:nvPr/>
        </p:nvSpPr>
        <p:spPr>
          <a:xfrm rot="5400000">
            <a:off x="3621891" y="2229241"/>
            <a:ext cx="2353360" cy="2235405"/>
          </a:xfrm>
          <a:prstGeom prst="pie">
            <a:avLst>
              <a:gd name="adj1" fmla="val 10773438"/>
              <a:gd name="adj2" fmla="val 1620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  <a:cs typeface="Noto Sans Light" panose="020B0402040504020204" pitchFamily="34"/>
            </a:endParaRPr>
          </a:p>
        </p:txBody>
      </p:sp>
      <p:sp>
        <p:nvSpPr>
          <p:cNvPr id="45" name="부분 원형 44">
            <a:extLst>
              <a:ext uri="{FF2B5EF4-FFF2-40B4-BE49-F238E27FC236}">
                <a16:creationId xmlns:a16="http://schemas.microsoft.com/office/drawing/2014/main" id="{938E633C-7442-410E-AC68-537DFB2B9D65}"/>
              </a:ext>
            </a:extLst>
          </p:cNvPr>
          <p:cNvSpPr/>
          <p:nvPr/>
        </p:nvSpPr>
        <p:spPr>
          <a:xfrm rot="10800000">
            <a:off x="3701672" y="2472278"/>
            <a:ext cx="2169876" cy="2124307"/>
          </a:xfrm>
          <a:prstGeom prst="pie">
            <a:avLst>
              <a:gd name="adj1" fmla="val 10773438"/>
              <a:gd name="adj2" fmla="val 16200000"/>
            </a:avLst>
          </a:prstGeom>
          <a:solidFill>
            <a:srgbClr val="F15A41"/>
          </a:solidFill>
          <a:ln>
            <a:solidFill>
              <a:srgbClr val="F15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15A4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  <a:cs typeface="Noto Sans Light" panose="020B0402040504020204" pitchFamily="34"/>
              </a:rPr>
              <a:t> </a:t>
            </a:r>
            <a:endParaRPr lang="ko-KR" altLang="en-US" dirty="0">
              <a:solidFill>
                <a:srgbClr val="F15A41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  <a:cs typeface="Noto Sans Light" panose="020B0402040504020204" pitchFamily="34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EB01E3-84C6-4B59-A78D-06F7FD258D90}"/>
              </a:ext>
            </a:extLst>
          </p:cNvPr>
          <p:cNvSpPr txBox="1"/>
          <p:nvPr/>
        </p:nvSpPr>
        <p:spPr>
          <a:xfrm>
            <a:off x="3670939" y="2632892"/>
            <a:ext cx="942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  <a:cs typeface="Noto Sans Light" panose="020B0402040504020204" pitchFamily="34"/>
              </a:rPr>
              <a:t>S</a:t>
            </a:r>
            <a:endParaRPr lang="ko-KR" altLang="en-US" sz="3200" b="1" dirty="0">
              <a:solidFill>
                <a:schemeClr val="bg1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  <a:cs typeface="Noto Sans Light" panose="020B0402040504020204" pitchFamily="34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748A1E-66C3-43C5-930C-40AEFB6A6430}"/>
              </a:ext>
            </a:extLst>
          </p:cNvPr>
          <p:cNvSpPr txBox="1"/>
          <p:nvPr/>
        </p:nvSpPr>
        <p:spPr>
          <a:xfrm>
            <a:off x="4943145" y="2626211"/>
            <a:ext cx="942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  <a:cs typeface="Noto Sans Light" panose="020B0402040504020204" pitchFamily="34"/>
              </a:rPr>
              <a:t>W</a:t>
            </a:r>
            <a:endParaRPr lang="ko-KR" altLang="en-US" sz="3200" b="1" dirty="0">
              <a:solidFill>
                <a:schemeClr val="bg1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  <a:cs typeface="Noto Sans Light" panose="020B0402040504020204" pitchFamily="34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8EB763-8BD5-4A29-9BA4-99FEE8BB6B87}"/>
              </a:ext>
            </a:extLst>
          </p:cNvPr>
          <p:cNvSpPr txBox="1"/>
          <p:nvPr/>
        </p:nvSpPr>
        <p:spPr>
          <a:xfrm>
            <a:off x="3662662" y="3685887"/>
            <a:ext cx="942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  <a:cs typeface="Noto Sans Light" panose="020B0402040504020204" pitchFamily="34"/>
              </a:rPr>
              <a:t>O</a:t>
            </a:r>
            <a:endParaRPr lang="ko-KR" altLang="en-US" sz="3200" b="1" dirty="0">
              <a:solidFill>
                <a:schemeClr val="bg1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  <a:cs typeface="Noto Sans Light" panose="020B0402040504020204" pitchFamily="34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D71483D-577F-414B-8C06-30049ED61A45}"/>
              </a:ext>
            </a:extLst>
          </p:cNvPr>
          <p:cNvSpPr txBox="1"/>
          <p:nvPr/>
        </p:nvSpPr>
        <p:spPr>
          <a:xfrm>
            <a:off x="5017256" y="3667947"/>
            <a:ext cx="942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  <a:cs typeface="Noto Sans Light" panose="020B0402040504020204" pitchFamily="34"/>
              </a:rPr>
              <a:t>T</a:t>
            </a:r>
            <a:endParaRPr lang="ko-KR" altLang="en-US" sz="3200" b="1" dirty="0">
              <a:solidFill>
                <a:schemeClr val="bg1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  <a:cs typeface="Noto Sans Light" panose="020B04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7528034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3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234F59A-004A-4D3E-B995-4B013539C96B}"/>
              </a:ext>
            </a:extLst>
          </p:cNvPr>
          <p:cNvSpPr/>
          <p:nvPr/>
        </p:nvSpPr>
        <p:spPr>
          <a:xfrm>
            <a:off x="467544" y="222789"/>
            <a:ext cx="3888432" cy="3284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  <a:cs typeface="Noto Sans Light" panose="020B0402040504020204" pitchFamily="34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F4FEF0-B251-4AE1-8390-D3025F02DF63}"/>
              </a:ext>
            </a:extLst>
          </p:cNvPr>
          <p:cNvSpPr/>
          <p:nvPr/>
        </p:nvSpPr>
        <p:spPr>
          <a:xfrm>
            <a:off x="4788024" y="222789"/>
            <a:ext cx="3888432" cy="32989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  <a:cs typeface="Noto Sans Light" panose="020B0402040504020204" pitchFamily="34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0077EEE-74CE-4A86-821F-0B8B87F06153}"/>
              </a:ext>
            </a:extLst>
          </p:cNvPr>
          <p:cNvSpPr/>
          <p:nvPr/>
        </p:nvSpPr>
        <p:spPr>
          <a:xfrm>
            <a:off x="467544" y="3678147"/>
            <a:ext cx="3888432" cy="29570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  <a:cs typeface="Noto Sans Light" panose="020B0402040504020204" pitchFamily="34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35450C-212E-4497-AC64-97EF026095C5}"/>
              </a:ext>
            </a:extLst>
          </p:cNvPr>
          <p:cNvSpPr/>
          <p:nvPr/>
        </p:nvSpPr>
        <p:spPr>
          <a:xfrm>
            <a:off x="4788024" y="3678148"/>
            <a:ext cx="3888432" cy="2957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  <a:cs typeface="Noto Sans Light" panose="020B0402040504020204" pitchFamily="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3064FF-FDBB-4EB1-89DA-B134B8CED16E}"/>
              </a:ext>
            </a:extLst>
          </p:cNvPr>
          <p:cNvSpPr txBox="1"/>
          <p:nvPr/>
        </p:nvSpPr>
        <p:spPr>
          <a:xfrm>
            <a:off x="586562" y="371853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  <a:cs typeface="Noto Sans Light" panose="020B0402040504020204" pitchFamily="34"/>
              </a:rPr>
              <a:t>STRENGTHS+OPPORTUNITY</a:t>
            </a:r>
            <a:endParaRPr lang="ko-KR" altLang="en-US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  <a:cs typeface="Noto Sans Light" panose="020B0402040504020204" pitchFamily="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FAE612-F912-4E2F-B31B-371301A84EEE}"/>
              </a:ext>
            </a:extLst>
          </p:cNvPr>
          <p:cNvSpPr txBox="1"/>
          <p:nvPr/>
        </p:nvSpPr>
        <p:spPr>
          <a:xfrm>
            <a:off x="5290294" y="327656"/>
            <a:ext cx="311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  <a:cs typeface="Noto Sans Light" panose="020B0402040504020204" pitchFamily="34"/>
              </a:rPr>
              <a:t>WEAKNESS+OPPORTUNITY</a:t>
            </a:r>
            <a:endParaRPr lang="ko-KR" altLang="en-US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  <a:cs typeface="Noto Sans Light" panose="020B0402040504020204" pitchFamily="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8EAB87-EB23-4E60-A57B-3AC69C0651C7}"/>
              </a:ext>
            </a:extLst>
          </p:cNvPr>
          <p:cNvSpPr txBox="1"/>
          <p:nvPr/>
        </p:nvSpPr>
        <p:spPr>
          <a:xfrm>
            <a:off x="6027708" y="3706370"/>
            <a:ext cx="257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  <a:cs typeface="Noto Sans Light" panose="020B0402040504020204" pitchFamily="34"/>
              </a:rPr>
              <a:t>WEAKNESS+THREATS</a:t>
            </a:r>
            <a:endParaRPr lang="ko-KR" altLang="en-US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  <a:cs typeface="Noto Sans Light" panose="020B0402040504020204" pitchFamily="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C9E0B6-5148-4699-9E7F-BBB6828D0424}"/>
              </a:ext>
            </a:extLst>
          </p:cNvPr>
          <p:cNvSpPr txBox="1"/>
          <p:nvPr/>
        </p:nvSpPr>
        <p:spPr>
          <a:xfrm>
            <a:off x="407535" y="3687201"/>
            <a:ext cx="2640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  <a:cs typeface="Noto Sans Light" panose="020B0402040504020204" pitchFamily="34"/>
              </a:rPr>
              <a:t>STRENGTHS+THREATS</a:t>
            </a:r>
            <a:endParaRPr lang="ko-KR" altLang="en-US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  <a:cs typeface="Noto Sans Light" panose="020B0402040504020204" pitchFamily="34"/>
            </a:endParaRPr>
          </a:p>
        </p:txBody>
      </p:sp>
      <p:sp>
        <p:nvSpPr>
          <p:cNvPr id="19" name="부분 원형 18">
            <a:extLst>
              <a:ext uri="{FF2B5EF4-FFF2-40B4-BE49-F238E27FC236}">
                <a16:creationId xmlns:a16="http://schemas.microsoft.com/office/drawing/2014/main" id="{C53FF1A5-2E90-4774-BACD-8E0D52EAD316}"/>
              </a:ext>
            </a:extLst>
          </p:cNvPr>
          <p:cNvSpPr/>
          <p:nvPr/>
        </p:nvSpPr>
        <p:spPr>
          <a:xfrm>
            <a:off x="3227692" y="2323662"/>
            <a:ext cx="2247828" cy="2390594"/>
          </a:xfrm>
          <a:prstGeom prst="pie">
            <a:avLst>
              <a:gd name="adj1" fmla="val 10773438"/>
              <a:gd name="adj2" fmla="val 16200000"/>
            </a:avLst>
          </a:prstGeom>
          <a:solidFill>
            <a:srgbClr val="31A9C5"/>
          </a:solidFill>
          <a:ln>
            <a:solidFill>
              <a:srgbClr val="31A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  <a:cs typeface="Noto Sans Light" panose="020B0402040504020204" pitchFamily="34"/>
            </a:endParaRPr>
          </a:p>
        </p:txBody>
      </p:sp>
      <p:sp>
        <p:nvSpPr>
          <p:cNvPr id="20" name="부분 원형 19">
            <a:extLst>
              <a:ext uri="{FF2B5EF4-FFF2-40B4-BE49-F238E27FC236}">
                <a16:creationId xmlns:a16="http://schemas.microsoft.com/office/drawing/2014/main" id="{11F65E5D-50AB-4D52-8780-6ADEEA9DC45F}"/>
              </a:ext>
            </a:extLst>
          </p:cNvPr>
          <p:cNvSpPr/>
          <p:nvPr/>
        </p:nvSpPr>
        <p:spPr>
          <a:xfrm rot="5400000">
            <a:off x="3597725" y="2382640"/>
            <a:ext cx="2353360" cy="2235405"/>
          </a:xfrm>
          <a:prstGeom prst="pie">
            <a:avLst>
              <a:gd name="adj1" fmla="val 10773438"/>
              <a:gd name="adj2" fmla="val 1620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  <a:cs typeface="Noto Sans Light" panose="020B0402040504020204" pitchFamily="34"/>
            </a:endParaRPr>
          </a:p>
        </p:txBody>
      </p:sp>
      <p:sp>
        <p:nvSpPr>
          <p:cNvPr id="21" name="부분 원형 20">
            <a:extLst>
              <a:ext uri="{FF2B5EF4-FFF2-40B4-BE49-F238E27FC236}">
                <a16:creationId xmlns:a16="http://schemas.microsoft.com/office/drawing/2014/main" id="{8433F2F6-A6B3-482A-9F42-95E98BD0D61C}"/>
              </a:ext>
            </a:extLst>
          </p:cNvPr>
          <p:cNvSpPr/>
          <p:nvPr/>
        </p:nvSpPr>
        <p:spPr>
          <a:xfrm rot="16200000">
            <a:off x="3282087" y="2566676"/>
            <a:ext cx="2159146" cy="2247828"/>
          </a:xfrm>
          <a:prstGeom prst="pie">
            <a:avLst>
              <a:gd name="adj1" fmla="val 10773438"/>
              <a:gd name="adj2" fmla="val 16200000"/>
            </a:avLst>
          </a:prstGeom>
          <a:solidFill>
            <a:srgbClr val="ED9C09"/>
          </a:solidFill>
          <a:ln>
            <a:solidFill>
              <a:srgbClr val="ED9C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  <a:cs typeface="Noto Sans Light" panose="020B0402040504020204" pitchFamily="34"/>
            </a:endParaRPr>
          </a:p>
        </p:txBody>
      </p:sp>
      <p:sp>
        <p:nvSpPr>
          <p:cNvPr id="22" name="부분 원형 21">
            <a:extLst>
              <a:ext uri="{FF2B5EF4-FFF2-40B4-BE49-F238E27FC236}">
                <a16:creationId xmlns:a16="http://schemas.microsoft.com/office/drawing/2014/main" id="{ECDCCBBC-8971-4E7F-ABAF-83DE10ECC453}"/>
              </a:ext>
            </a:extLst>
          </p:cNvPr>
          <p:cNvSpPr/>
          <p:nvPr/>
        </p:nvSpPr>
        <p:spPr>
          <a:xfrm rot="10800000">
            <a:off x="3720357" y="2622433"/>
            <a:ext cx="2169876" cy="2124307"/>
          </a:xfrm>
          <a:prstGeom prst="pie">
            <a:avLst>
              <a:gd name="adj1" fmla="val 10773438"/>
              <a:gd name="adj2" fmla="val 16200000"/>
            </a:avLst>
          </a:prstGeom>
          <a:solidFill>
            <a:srgbClr val="F15A41"/>
          </a:solidFill>
          <a:ln>
            <a:solidFill>
              <a:srgbClr val="F15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15A4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  <a:cs typeface="Noto Sans Light" panose="020B0402040504020204" pitchFamily="34"/>
              </a:rPr>
              <a:t> </a:t>
            </a:r>
            <a:endParaRPr lang="ko-KR" altLang="en-US" dirty="0">
              <a:solidFill>
                <a:srgbClr val="F15A41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  <a:cs typeface="Noto Sans Light" panose="020B0402040504020204" pitchFamily="34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8D9DEC-E85F-4ED6-BE97-5CD938587244}"/>
              </a:ext>
            </a:extLst>
          </p:cNvPr>
          <p:cNvSpPr txBox="1"/>
          <p:nvPr/>
        </p:nvSpPr>
        <p:spPr>
          <a:xfrm>
            <a:off x="3524682" y="2766426"/>
            <a:ext cx="942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  <a:cs typeface="Noto Sans Light" panose="020B0402040504020204" pitchFamily="34"/>
              </a:rPr>
              <a:t>SO</a:t>
            </a:r>
            <a:endParaRPr lang="ko-KR" altLang="en-US" sz="3200" b="1" dirty="0">
              <a:solidFill>
                <a:schemeClr val="bg1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  <a:cs typeface="Noto Sans Light" panose="020B0402040504020204" pitchFamily="3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791341-2A83-4E40-81B4-D4EBC7FDE922}"/>
              </a:ext>
            </a:extLst>
          </p:cNvPr>
          <p:cNvSpPr txBox="1"/>
          <p:nvPr/>
        </p:nvSpPr>
        <p:spPr>
          <a:xfrm>
            <a:off x="4764575" y="2750818"/>
            <a:ext cx="1262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  <a:cs typeface="Noto Sans Light" panose="020B0402040504020204" pitchFamily="34"/>
              </a:rPr>
              <a:t>WO</a:t>
            </a:r>
            <a:endParaRPr lang="ko-KR" altLang="en-US" sz="3200" b="1" dirty="0">
              <a:solidFill>
                <a:schemeClr val="bg1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  <a:cs typeface="Noto Sans Light" panose="020B0402040504020204" pitchFamily="3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40C061-3BA6-49A3-9B0E-C7C957CF08B2}"/>
              </a:ext>
            </a:extLst>
          </p:cNvPr>
          <p:cNvSpPr txBox="1"/>
          <p:nvPr/>
        </p:nvSpPr>
        <p:spPr>
          <a:xfrm>
            <a:off x="4831249" y="3811527"/>
            <a:ext cx="12885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  <a:cs typeface="Noto Sans Light" panose="020B0402040504020204" pitchFamily="34"/>
              </a:rPr>
              <a:t>WT</a:t>
            </a:r>
            <a:endParaRPr lang="ko-KR" altLang="en-US" sz="3200" b="1" dirty="0">
              <a:solidFill>
                <a:schemeClr val="bg1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  <a:cs typeface="Noto Sans Light" panose="020B0402040504020204" pitchFamily="3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A785BD-9631-4BDF-B9EE-04B5E45F9AD9}"/>
              </a:ext>
            </a:extLst>
          </p:cNvPr>
          <p:cNvSpPr txBox="1"/>
          <p:nvPr/>
        </p:nvSpPr>
        <p:spPr>
          <a:xfrm>
            <a:off x="3525609" y="3856500"/>
            <a:ext cx="1308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  <a:cs typeface="Noto Sans Light" panose="020B0402040504020204" pitchFamily="34"/>
              </a:rPr>
              <a:t>ST</a:t>
            </a:r>
            <a:endParaRPr lang="ko-KR" altLang="en-US" sz="3200" b="1" dirty="0">
              <a:solidFill>
                <a:schemeClr val="bg1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  <a:cs typeface="Noto Sans Light" panose="020B0402040504020204" pitchFamily="34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AA578B7-98E8-4E17-BC7C-C18D4AE309CF}"/>
              </a:ext>
            </a:extLst>
          </p:cNvPr>
          <p:cNvCxnSpPr>
            <a:cxnSpLocks/>
          </p:cNvCxnSpPr>
          <p:nvPr/>
        </p:nvCxnSpPr>
        <p:spPr>
          <a:xfrm>
            <a:off x="650967" y="741185"/>
            <a:ext cx="2712658" cy="0"/>
          </a:xfrm>
          <a:prstGeom prst="line">
            <a:avLst/>
          </a:prstGeom>
          <a:ln w="57150">
            <a:solidFill>
              <a:srgbClr val="F15A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F2F7D3D-2A12-4B54-85CD-9C5F924DD2CA}"/>
              </a:ext>
            </a:extLst>
          </p:cNvPr>
          <p:cNvCxnSpPr>
            <a:cxnSpLocks/>
          </p:cNvCxnSpPr>
          <p:nvPr/>
        </p:nvCxnSpPr>
        <p:spPr>
          <a:xfrm>
            <a:off x="5425271" y="696988"/>
            <a:ext cx="2666909" cy="0"/>
          </a:xfrm>
          <a:prstGeom prst="line">
            <a:avLst/>
          </a:prstGeom>
          <a:ln w="57150">
            <a:solidFill>
              <a:srgbClr val="F15A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B28C141-6769-4647-A705-2C3ABD48A29B}"/>
              </a:ext>
            </a:extLst>
          </p:cNvPr>
          <p:cNvCxnSpPr>
            <a:cxnSpLocks/>
          </p:cNvCxnSpPr>
          <p:nvPr/>
        </p:nvCxnSpPr>
        <p:spPr>
          <a:xfrm flipV="1">
            <a:off x="6162685" y="4074564"/>
            <a:ext cx="1969173" cy="1138"/>
          </a:xfrm>
          <a:prstGeom prst="line">
            <a:avLst/>
          </a:prstGeom>
          <a:ln w="57150">
            <a:solidFill>
              <a:srgbClr val="F15A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F8E460C-4A96-4B1B-AD8B-E9DBAB36FC56}"/>
              </a:ext>
            </a:extLst>
          </p:cNvPr>
          <p:cNvCxnSpPr>
            <a:cxnSpLocks/>
          </p:cNvCxnSpPr>
          <p:nvPr/>
        </p:nvCxnSpPr>
        <p:spPr>
          <a:xfrm flipV="1">
            <a:off x="482495" y="4045728"/>
            <a:ext cx="2382326" cy="10805"/>
          </a:xfrm>
          <a:prstGeom prst="line">
            <a:avLst/>
          </a:prstGeom>
          <a:ln w="57150">
            <a:solidFill>
              <a:srgbClr val="F15A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364344-9E6A-438B-9AED-F7B5D20B6895}"/>
              </a:ext>
            </a:extLst>
          </p:cNvPr>
          <p:cNvSpPr/>
          <p:nvPr/>
        </p:nvSpPr>
        <p:spPr>
          <a:xfrm>
            <a:off x="407535" y="1075203"/>
            <a:ext cx="316227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oto Sans Light" panose="020B0402040504020204" pitchFamily="34"/>
              </a:rPr>
              <a:t>전화 두려워하는 사람에게 </a:t>
            </a:r>
            <a:r>
              <a:rPr lang="ko-KR" altLang="en-US" sz="1200" spc="20" dirty="0">
                <a:solidFill>
                  <a:schemeClr val="accent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oto Sans Light" panose="020B0402040504020204" pitchFamily="34"/>
              </a:rPr>
              <a:t>앱으로 예약이 가능</a:t>
            </a:r>
            <a:r>
              <a:rPr lang="ko-KR" altLang="en-US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oto Sans Light" panose="020B0402040504020204" pitchFamily="34"/>
              </a:rPr>
              <a:t>하다는 점과 </a:t>
            </a:r>
            <a:r>
              <a:rPr lang="ko-KR" altLang="en-US" sz="1200" spc="20" dirty="0">
                <a:solidFill>
                  <a:schemeClr val="accent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oto Sans Light" panose="020B0402040504020204" pitchFamily="34"/>
              </a:rPr>
              <a:t>상담메시지를 통해 간단한 문제는 해결 가능</a:t>
            </a:r>
            <a:r>
              <a:rPr lang="ko-KR" altLang="en-US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oto Sans Light" panose="020B0402040504020204" pitchFamily="34"/>
              </a:rPr>
              <a:t>하다는 장점이 있음</a:t>
            </a:r>
            <a:endParaRPr lang="en-US" altLang="ko-KR" sz="1200" spc="2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oto Sans Light" panose="020B0402040504020204" pitchFamily="34"/>
            </a:endParaRPr>
          </a:p>
          <a:p>
            <a:pPr marL="171450" indent="-171450">
              <a:buFontTx/>
              <a:buChar char="-"/>
            </a:pPr>
            <a:endParaRPr lang="en-US" altLang="ko-KR" sz="1200" spc="2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oto Sans Light" panose="020B0402040504020204" pitchFamily="34"/>
            </a:endParaRPr>
          </a:p>
          <a:p>
            <a:pPr marL="171450" indent="-171450">
              <a:buFontTx/>
              <a:buChar char="-"/>
            </a:pPr>
            <a:r>
              <a:rPr lang="ko-KR" altLang="en-US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oto Sans Light" panose="020B0402040504020204" pitchFamily="34"/>
              </a:rPr>
              <a:t>현재 </a:t>
            </a:r>
            <a:r>
              <a:rPr lang="en-US" altLang="ko-KR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oto Sans Light" panose="020B0402040504020204" pitchFamily="34"/>
              </a:rPr>
              <a:t>A/S</a:t>
            </a:r>
            <a:r>
              <a:rPr lang="ko-KR" altLang="en-US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oto Sans Light" panose="020B0402040504020204" pitchFamily="34"/>
              </a:rPr>
              <a:t>편의를 위한 앱이 드문데 우리 앱은 </a:t>
            </a:r>
            <a:r>
              <a:rPr lang="en-US" altLang="ko-KR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oto Sans Light" panose="020B0402040504020204" pitchFamily="34"/>
              </a:rPr>
              <a:t>A/S</a:t>
            </a:r>
            <a:r>
              <a:rPr lang="ko-KR" altLang="en-US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oto Sans Light" panose="020B0402040504020204" pitchFamily="34"/>
              </a:rPr>
              <a:t>기사 예약에 </a:t>
            </a:r>
            <a:r>
              <a:rPr lang="ko-KR" altLang="en-US" sz="1200" spc="20" dirty="0">
                <a:solidFill>
                  <a:schemeClr val="accent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oto Sans Light" panose="020B0402040504020204" pitchFamily="34"/>
              </a:rPr>
              <a:t>시간적 제약이 없고 모바일로 예약이 가능</a:t>
            </a:r>
            <a:r>
              <a:rPr lang="ko-KR" altLang="en-US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oto Sans Light" panose="020B0402040504020204" pitchFamily="34"/>
              </a:rPr>
              <a:t>하다는 장점이 있음</a:t>
            </a:r>
            <a:endParaRPr lang="en-US" altLang="ko-KR" sz="1200" spc="2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oto Sans Light" panose="020B0402040504020204" pitchFamily="34"/>
            </a:endParaRPr>
          </a:p>
          <a:p>
            <a:pPr marL="171450" indent="-171450">
              <a:buFontTx/>
              <a:buChar char="-"/>
            </a:pPr>
            <a:endParaRPr lang="en-US" altLang="ko-KR" sz="1200" spc="2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oto Sans Light" panose="020B0402040504020204" pitchFamily="34"/>
            </a:endParaRPr>
          </a:p>
          <a:p>
            <a:pPr marL="171450" indent="-171450">
              <a:buFontTx/>
              <a:buChar char="-"/>
            </a:pPr>
            <a:r>
              <a:rPr lang="ko-KR" altLang="en-US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oto Sans Light" panose="020B0402040504020204" pitchFamily="34"/>
              </a:rPr>
              <a:t>가전제품에 대한 정보를 검색 없이도 해결 할 수 있고 이용자들이 방대한 정보를 활용하기에 </a:t>
            </a:r>
            <a:r>
              <a:rPr lang="ko-KR" altLang="en-US" sz="1200" spc="20" dirty="0">
                <a:solidFill>
                  <a:schemeClr val="accent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oto Sans Light" panose="020B0402040504020204" pitchFamily="34"/>
              </a:rPr>
              <a:t>단순 인터넷 검색보다 더 좋은 효과</a:t>
            </a:r>
            <a:r>
              <a:rPr lang="ko-KR" altLang="en-US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oto Sans Light" panose="020B0402040504020204" pitchFamily="34"/>
              </a:rPr>
              <a:t>를 </a:t>
            </a:r>
            <a:endParaRPr lang="en-US" altLang="ko-KR" sz="1200" spc="2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oto Sans Light" panose="020B0402040504020204" pitchFamily="34"/>
            </a:endParaRPr>
          </a:p>
          <a:p>
            <a:r>
              <a:rPr lang="en-US" altLang="ko-KR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oto Sans Light" panose="020B0402040504020204" pitchFamily="34"/>
              </a:rPr>
              <a:t>    </a:t>
            </a:r>
            <a:r>
              <a:rPr lang="ko-KR" altLang="en-US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oto Sans Light" panose="020B0402040504020204" pitchFamily="34"/>
              </a:rPr>
              <a:t>가져옴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8928D8-BF79-4BFC-AFD5-6B59A8DD87ED}"/>
              </a:ext>
            </a:extLst>
          </p:cNvPr>
          <p:cNvSpPr/>
          <p:nvPr/>
        </p:nvSpPr>
        <p:spPr>
          <a:xfrm>
            <a:off x="506985" y="4718734"/>
            <a:ext cx="31622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oto Sans Light" panose="020B0402040504020204" pitchFamily="34"/>
              </a:rPr>
              <a:t>흔치 않은 전자기기에 대한 정보는 커뮤니티를 통해 사용자들과 </a:t>
            </a:r>
            <a:r>
              <a:rPr lang="ko-KR" altLang="en-US" sz="1200" spc="20" dirty="0">
                <a:solidFill>
                  <a:schemeClr val="accent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oto Sans Light" panose="020B0402040504020204" pitchFamily="34"/>
              </a:rPr>
              <a:t>정보 공유</a:t>
            </a:r>
            <a:r>
              <a:rPr lang="ko-KR" altLang="en-US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oto Sans Light" panose="020B0402040504020204" pitchFamily="34"/>
              </a:rPr>
              <a:t>를 통해 해결 가능</a:t>
            </a:r>
            <a:endParaRPr lang="en-US" altLang="ko-KR" sz="1200" spc="2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oto Sans Light" panose="020B0402040504020204" pitchFamily="34"/>
            </a:endParaRPr>
          </a:p>
          <a:p>
            <a:pPr marL="171450" indent="-171450">
              <a:buFontTx/>
              <a:buChar char="-"/>
            </a:pPr>
            <a:endParaRPr lang="en-US" altLang="ko-KR" sz="1200" spc="2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oto Sans Light" panose="020B0402040504020204" pitchFamily="34"/>
            </a:endParaRPr>
          </a:p>
          <a:p>
            <a:pPr marL="171450" indent="-171450">
              <a:buFontTx/>
              <a:buChar char="-"/>
            </a:pPr>
            <a:r>
              <a:rPr lang="ko-KR" altLang="en-US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oto Sans Light" panose="020B0402040504020204" pitchFamily="34"/>
              </a:rPr>
              <a:t>어플 사용 팁을 통해 연령대가 높은 사람들도 </a:t>
            </a:r>
            <a:r>
              <a:rPr lang="ko-KR" altLang="en-US" sz="1200" spc="20" dirty="0">
                <a:solidFill>
                  <a:schemeClr val="accent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oto Sans Light" panose="020B0402040504020204" pitchFamily="34"/>
              </a:rPr>
              <a:t>쉽게 어플 사용이 가능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EFCF1B-5E87-4E5C-B6E7-5D53EF8DB674}"/>
              </a:ext>
            </a:extLst>
          </p:cNvPr>
          <p:cNvSpPr/>
          <p:nvPr/>
        </p:nvSpPr>
        <p:spPr>
          <a:xfrm>
            <a:off x="5290294" y="931996"/>
            <a:ext cx="29476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oto Sans Light" panose="020B0402040504020204" pitchFamily="34"/>
              </a:rPr>
              <a:t>회사에서 진행하는 이벤트에 대한 확인은 커뮤니티의 이용자들의 소식통을 이용하여 보완가능</a:t>
            </a:r>
            <a:endParaRPr lang="en-US" altLang="ko-KR" sz="1200" spc="2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oto Sans Light" panose="020B0402040504020204" pitchFamily="34"/>
            </a:endParaRPr>
          </a:p>
          <a:p>
            <a:pPr marL="171450" indent="-171450">
              <a:buFontTx/>
              <a:buChar char="-"/>
            </a:pPr>
            <a:endParaRPr lang="en-US" altLang="ko-KR" sz="1200" spc="2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oto Sans Light" panose="020B0402040504020204" pitchFamily="34"/>
            </a:endParaRPr>
          </a:p>
          <a:p>
            <a:pPr marL="171450" indent="-171450">
              <a:buFontTx/>
              <a:buChar char="-"/>
            </a:pPr>
            <a:r>
              <a:rPr lang="ko-KR" altLang="en-US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oto Sans Light" panose="020B0402040504020204" pitchFamily="34"/>
              </a:rPr>
              <a:t>가전제품 추천 알고리즘에 한계가 있는 것을 이용자들의 정보활용으로 보완 가능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772F7F-70E7-4F8F-B988-37251303D351}"/>
              </a:ext>
            </a:extLst>
          </p:cNvPr>
          <p:cNvSpPr/>
          <p:nvPr/>
        </p:nvSpPr>
        <p:spPr>
          <a:xfrm>
            <a:off x="5646892" y="4609014"/>
            <a:ext cx="293012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oto Sans Light" panose="020B0402040504020204" pitchFamily="34"/>
              </a:rPr>
              <a:t>전화가 불편하다는 점이 있지만 전화</a:t>
            </a:r>
            <a:r>
              <a:rPr lang="en-US" altLang="ko-KR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oto Sans Light" panose="020B0402040504020204" pitchFamily="34"/>
              </a:rPr>
              <a:t>ARS</a:t>
            </a:r>
            <a:r>
              <a:rPr lang="ko-KR" altLang="en-US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oto Sans Light" panose="020B0402040504020204" pitchFamily="34"/>
              </a:rPr>
              <a:t>를 어려워하는 높은 연령층들은 오히려 앱으로 하는 가시적인 예약 방식이 편함</a:t>
            </a:r>
            <a:endParaRPr lang="en-US" altLang="ko-KR" sz="1200" spc="2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oto Sans Light" panose="020B0402040504020204" pitchFamily="34"/>
            </a:endParaRPr>
          </a:p>
          <a:p>
            <a:pPr marL="171450" indent="-171450">
              <a:buFontTx/>
              <a:buChar char="-"/>
            </a:pPr>
            <a:endParaRPr lang="en-US" altLang="ko-KR" sz="1200" spc="2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oto Sans Light" panose="020B0402040504020204" pitchFamily="34"/>
            </a:endParaRPr>
          </a:p>
          <a:p>
            <a:pPr marL="171450" indent="-171450">
              <a:buFontTx/>
              <a:buChar char="-"/>
            </a:pPr>
            <a:r>
              <a:rPr lang="ko-KR" altLang="en-US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oto Sans Light" panose="020B0402040504020204" pitchFamily="34"/>
              </a:rPr>
              <a:t>흔치 않은 전자기기에 대한 정보가 부족하지만 </a:t>
            </a:r>
            <a:r>
              <a:rPr lang="ko-KR" altLang="en-US" sz="1200" spc="2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oto Sans Light" panose="020B0402040504020204" pitchFamily="34"/>
              </a:rPr>
              <a:t>어플에서</a:t>
            </a:r>
            <a:r>
              <a:rPr lang="ko-KR" altLang="en-US" sz="1200" spc="2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oto Sans Light" panose="020B0402040504020204" pitchFamily="34"/>
              </a:rPr>
              <a:t> 추천해주는 기능이 있어서 제품 선택 편리</a:t>
            </a:r>
          </a:p>
        </p:txBody>
      </p:sp>
    </p:spTree>
    <p:extLst>
      <p:ext uri="{BB962C8B-B14F-4D97-AF65-F5344CB8AC3E}">
        <p14:creationId xmlns:p14="http://schemas.microsoft.com/office/powerpoint/2010/main" val="2159681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3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6">
            <a:extLst>
              <a:ext uri="{FF2B5EF4-FFF2-40B4-BE49-F238E27FC236}">
                <a16:creationId xmlns:a16="http://schemas.microsoft.com/office/drawing/2014/main" id="{3CDE476B-5C3E-45D7-9938-08F3FDB78B3E}"/>
              </a:ext>
            </a:extLst>
          </p:cNvPr>
          <p:cNvSpPr/>
          <p:nvPr/>
        </p:nvSpPr>
        <p:spPr>
          <a:xfrm>
            <a:off x="323528" y="260648"/>
            <a:ext cx="1728192" cy="79208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수익 창출</a:t>
            </a:r>
          </a:p>
        </p:txBody>
      </p:sp>
      <p:sp>
        <p:nvSpPr>
          <p:cNvPr id="4" name="모서리가 둥근 직사각형 2">
            <a:extLst>
              <a:ext uri="{FF2B5EF4-FFF2-40B4-BE49-F238E27FC236}">
                <a16:creationId xmlns:a16="http://schemas.microsoft.com/office/drawing/2014/main" id="{CCC6907C-312F-4CA5-9946-B8B27D5F5876}"/>
              </a:ext>
            </a:extLst>
          </p:cNvPr>
          <p:cNvSpPr/>
          <p:nvPr/>
        </p:nvSpPr>
        <p:spPr>
          <a:xfrm>
            <a:off x="323528" y="1478689"/>
            <a:ext cx="2736304" cy="375051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하단에 삽입되는 광고를 통해 수익 창출</a:t>
            </a:r>
            <a:endParaRPr lang="en-US" altLang="ko-KR" sz="1600" dirty="0">
              <a:solidFill>
                <a:schemeClr val="tx1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- 가전 기기나 새로운 </a:t>
            </a:r>
            <a:endParaRPr lang="en-US" altLang="ko-KR" sz="1600" dirty="0">
              <a:solidFill>
                <a:schemeClr val="tx1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IT</a:t>
            </a:r>
            <a:r>
              <a:rPr lang="ko-KR" altLang="en-US" sz="1600" dirty="0" err="1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기기등</a:t>
            </a:r>
            <a:r>
              <a:rPr lang="ko-KR" altLang="en-US" sz="16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관련된 광고</a:t>
            </a: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schemeClr val="tx1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62A4A3BF-0945-4159-BA2D-1EEDF9A65598}"/>
              </a:ext>
            </a:extLst>
          </p:cNvPr>
          <p:cNvSpPr/>
          <p:nvPr/>
        </p:nvSpPr>
        <p:spPr>
          <a:xfrm>
            <a:off x="3203848" y="1478689"/>
            <a:ext cx="2736304" cy="375051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기사 </a:t>
            </a:r>
            <a:r>
              <a:rPr lang="ko-KR" altLang="en-US" sz="1600" dirty="0" err="1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별점</a:t>
            </a:r>
            <a:r>
              <a:rPr lang="ko-KR" altLang="en-US" sz="16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시스템을 이용      해서 등급(</a:t>
            </a:r>
            <a:r>
              <a:rPr lang="ko-KR" altLang="en-US" sz="1600" dirty="0" err="1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별점</a:t>
            </a:r>
            <a:r>
              <a:rPr lang="ko-KR" altLang="en-US" sz="16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)이 높은 기사에게는 수수료 차감</a:t>
            </a:r>
            <a:endParaRPr lang="en-US" altLang="ko-KR" sz="1600" dirty="0">
              <a:solidFill>
                <a:schemeClr val="tx1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    </a:t>
            </a:r>
            <a:r>
              <a:rPr lang="ko-KR" altLang="en-US" sz="1600" dirty="0" err="1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ex</a:t>
            </a:r>
            <a:r>
              <a:rPr lang="ko-KR" altLang="en-US" sz="16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) 1등급 3%</a:t>
            </a:r>
            <a:endParaRPr lang="en-US" altLang="ko-KR" sz="1600" dirty="0">
              <a:solidFill>
                <a:schemeClr val="tx1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          </a:t>
            </a:r>
            <a:r>
              <a:rPr lang="ko-KR" altLang="en-US" sz="16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2등급 5%</a:t>
            </a:r>
            <a:endParaRPr lang="en-US" altLang="ko-KR" sz="1600" dirty="0">
              <a:solidFill>
                <a:schemeClr val="tx1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           </a:t>
            </a:r>
            <a:r>
              <a:rPr lang="ko-KR" altLang="en-US" sz="16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3등급 10%</a:t>
            </a:r>
          </a:p>
        </p:txBody>
      </p:sp>
      <p:sp>
        <p:nvSpPr>
          <p:cNvPr id="6" name="모서리가 둥근 직사각형 2">
            <a:extLst>
              <a:ext uri="{FF2B5EF4-FFF2-40B4-BE49-F238E27FC236}">
                <a16:creationId xmlns:a16="http://schemas.microsoft.com/office/drawing/2014/main" id="{4B71BB58-3430-4D4A-AC2A-82444E8F3EA7}"/>
              </a:ext>
            </a:extLst>
          </p:cNvPr>
          <p:cNvSpPr/>
          <p:nvPr/>
        </p:nvSpPr>
        <p:spPr>
          <a:xfrm>
            <a:off x="6084168" y="1473609"/>
            <a:ext cx="2736304" cy="375051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1600" dirty="0">
              <a:solidFill>
                <a:schemeClr val="tx1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앱 사용자가 일정량 채워지면 커뮤니티 이벤트를 통해 5번의 기사이용 또는 제품구매 시</a:t>
            </a:r>
            <a:r>
              <a:rPr lang="en-US" altLang="ko-KR" sz="16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10% 할인행사 진행</a:t>
            </a:r>
            <a:endParaRPr lang="en-US" altLang="ko-KR" sz="1600" dirty="0">
              <a:solidFill>
                <a:schemeClr val="tx1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schemeClr val="tx1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schemeClr val="tx1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9812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3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6">
            <a:extLst>
              <a:ext uri="{FF2B5EF4-FFF2-40B4-BE49-F238E27FC236}">
                <a16:creationId xmlns:a16="http://schemas.microsoft.com/office/drawing/2014/main" id="{3CDE476B-5C3E-45D7-9938-08F3FDB78B3E}"/>
              </a:ext>
            </a:extLst>
          </p:cNvPr>
          <p:cNvSpPr/>
          <p:nvPr/>
        </p:nvSpPr>
        <p:spPr>
          <a:xfrm>
            <a:off x="323528" y="260648"/>
            <a:ext cx="1728192" cy="792088"/>
          </a:xfrm>
          <a:prstGeom prst="roundRect">
            <a:avLst/>
          </a:prstGeom>
          <a:solidFill>
            <a:srgbClr val="ED9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보완점</a:t>
            </a:r>
          </a:p>
        </p:txBody>
      </p:sp>
      <p:sp>
        <p:nvSpPr>
          <p:cNvPr id="4" name="모서리가 둥근 직사각형 2">
            <a:extLst>
              <a:ext uri="{FF2B5EF4-FFF2-40B4-BE49-F238E27FC236}">
                <a16:creationId xmlns:a16="http://schemas.microsoft.com/office/drawing/2014/main" id="{4824A058-FCFF-4167-816E-1C53FD882178}"/>
              </a:ext>
            </a:extLst>
          </p:cNvPr>
          <p:cNvSpPr/>
          <p:nvPr/>
        </p:nvSpPr>
        <p:spPr>
          <a:xfrm>
            <a:off x="1442801" y="1700808"/>
            <a:ext cx="2736304" cy="187830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tx1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사용자를 늘릴 수 있는</a:t>
            </a:r>
            <a:r>
              <a:rPr lang="en-US" altLang="ko-KR" sz="16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설계 방안 필요</a:t>
            </a:r>
          </a:p>
          <a:p>
            <a:pPr algn="ctr"/>
            <a:endParaRPr lang="ko-KR" altLang="en-US" sz="1600" dirty="0">
              <a:solidFill>
                <a:schemeClr val="tx1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9626E168-FD40-4179-BACF-CCE43BB42955}"/>
              </a:ext>
            </a:extLst>
          </p:cNvPr>
          <p:cNvSpPr/>
          <p:nvPr/>
        </p:nvSpPr>
        <p:spPr>
          <a:xfrm>
            <a:off x="4964896" y="1697127"/>
            <a:ext cx="2736304" cy="188566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실제 회사 </a:t>
            </a:r>
            <a:r>
              <a:rPr lang="en-US" altLang="ko-KR" sz="16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AS</a:t>
            </a:r>
            <a:r>
              <a:rPr lang="ko-KR" altLang="en-US" sz="16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기사와</a:t>
            </a:r>
            <a:endParaRPr lang="en-US" altLang="ko-KR" sz="1600" dirty="0">
              <a:solidFill>
                <a:schemeClr val="tx1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연동 필요</a:t>
            </a:r>
          </a:p>
        </p:txBody>
      </p:sp>
      <p:sp>
        <p:nvSpPr>
          <p:cNvPr id="6" name="모서리가 둥근 직사각형 2">
            <a:extLst>
              <a:ext uri="{FF2B5EF4-FFF2-40B4-BE49-F238E27FC236}">
                <a16:creationId xmlns:a16="http://schemas.microsoft.com/office/drawing/2014/main" id="{A0A1F368-00DB-4324-985A-92DFF817D36E}"/>
              </a:ext>
            </a:extLst>
          </p:cNvPr>
          <p:cNvSpPr/>
          <p:nvPr/>
        </p:nvSpPr>
        <p:spPr>
          <a:xfrm>
            <a:off x="1442801" y="4090275"/>
            <a:ext cx="2736304" cy="187830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tx1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안드로이드 스튜디오를</a:t>
            </a:r>
            <a:endParaRPr lang="en-US" altLang="ko-KR" sz="1600" dirty="0">
              <a:solidFill>
                <a:schemeClr val="tx1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이용하여 화면 연동 필요</a:t>
            </a:r>
          </a:p>
          <a:p>
            <a:endParaRPr lang="ko-KR" altLang="en-US" sz="1600" dirty="0"/>
          </a:p>
        </p:txBody>
      </p:sp>
      <p:sp>
        <p:nvSpPr>
          <p:cNvPr id="7" name="모서리가 둥근 직사각형 2">
            <a:extLst>
              <a:ext uri="{FF2B5EF4-FFF2-40B4-BE49-F238E27FC236}">
                <a16:creationId xmlns:a16="http://schemas.microsoft.com/office/drawing/2014/main" id="{4B8C349C-302C-44B4-AC24-3AD8317E362A}"/>
              </a:ext>
            </a:extLst>
          </p:cNvPr>
          <p:cNvSpPr/>
          <p:nvPr/>
        </p:nvSpPr>
        <p:spPr>
          <a:xfrm>
            <a:off x="4964400" y="4100083"/>
            <a:ext cx="2736304" cy="187830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커뮤니티 활성화를 위한 </a:t>
            </a:r>
            <a:endParaRPr lang="en-US" altLang="ko-KR" sz="1600" dirty="0">
              <a:solidFill>
                <a:schemeClr val="tx1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서버 구축 필요</a:t>
            </a:r>
          </a:p>
        </p:txBody>
      </p:sp>
    </p:spTree>
    <p:extLst>
      <p:ext uri="{BB962C8B-B14F-4D97-AF65-F5344CB8AC3E}">
        <p14:creationId xmlns:p14="http://schemas.microsoft.com/office/powerpoint/2010/main" val="371820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3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6">
            <a:extLst>
              <a:ext uri="{FF2B5EF4-FFF2-40B4-BE49-F238E27FC236}">
                <a16:creationId xmlns:a16="http://schemas.microsoft.com/office/drawing/2014/main" id="{3CDE476B-5C3E-45D7-9938-08F3FDB78B3E}"/>
              </a:ext>
            </a:extLst>
          </p:cNvPr>
          <p:cNvSpPr/>
          <p:nvPr/>
        </p:nvSpPr>
        <p:spPr>
          <a:xfrm>
            <a:off x="323528" y="260648"/>
            <a:ext cx="1728192" cy="79208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어플 시연</a:t>
            </a:r>
          </a:p>
        </p:txBody>
      </p:sp>
      <p:pic>
        <p:nvPicPr>
          <p:cNvPr id="4" name="Adobe XD 2020-06-21 15-25-09">
            <a:hlinkClick r:id="" action="ppaction://media"/>
            <a:extLst>
              <a:ext uri="{FF2B5EF4-FFF2-40B4-BE49-F238E27FC236}">
                <a16:creationId xmlns:a16="http://schemas.microsoft.com/office/drawing/2014/main" id="{1300F3CC-30CB-4507-B42E-3C50DCB98A1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75856" y="-315416"/>
            <a:ext cx="3048000" cy="717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23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2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3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560983"/>
            <a:ext cx="9144000" cy="2884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716011" y="3741494"/>
            <a:ext cx="18197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ko-KR" alt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357921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3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643879" y="1573193"/>
            <a:ext cx="19639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A~S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앱을 만들게 된 이유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1483676" y="2445140"/>
            <a:ext cx="1728192" cy="237626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83676" y="2445140"/>
            <a:ext cx="1728192" cy="79208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83676" y="2949196"/>
            <a:ext cx="1728192" cy="2880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>
            <a:off x="2222478" y="2337128"/>
            <a:ext cx="250588" cy="21602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1562" y="2687295"/>
            <a:ext cx="13324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1.A/S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의 불편함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705769" y="2453524"/>
            <a:ext cx="1728192" cy="237626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705769" y="2453524"/>
            <a:ext cx="1728192" cy="79208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705769" y="2957580"/>
            <a:ext cx="1728192" cy="2880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19" name="이등변 삼각형 18"/>
          <p:cNvSpPr/>
          <p:nvPr/>
        </p:nvSpPr>
        <p:spPr>
          <a:xfrm>
            <a:off x="4444571" y="2345512"/>
            <a:ext cx="250588" cy="216024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38923" y="2610870"/>
            <a:ext cx="12121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2.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A/S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센터의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시간 제약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3847726" y="3526370"/>
            <a:ext cx="1411086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저녁이나 휴일에도 기사호출을 할 순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없을까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?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946037" y="2445139"/>
            <a:ext cx="1728192" cy="237626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946037" y="2445139"/>
            <a:ext cx="1728192" cy="79208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946036" y="2957580"/>
            <a:ext cx="1728192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25" name="이등변 삼각형 24"/>
          <p:cNvSpPr/>
          <p:nvPr/>
        </p:nvSpPr>
        <p:spPr>
          <a:xfrm>
            <a:off x="6684839" y="2337127"/>
            <a:ext cx="250588" cy="216024"/>
          </a:xfrm>
          <a:prstGeom prst="triangl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003661" y="2587958"/>
            <a:ext cx="16129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3.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전자 기기에 대한 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정보 부족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131900" y="3407409"/>
            <a:ext cx="1356462" cy="1173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A~S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까지 모든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전자제품에 관한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정보를 한번에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얻을 수는 없을까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?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35691C6-62A3-448D-BD55-AE03429B8FB0}"/>
              </a:ext>
            </a:extLst>
          </p:cNvPr>
          <p:cNvSpPr/>
          <p:nvPr/>
        </p:nvSpPr>
        <p:spPr>
          <a:xfrm>
            <a:off x="1680760" y="3540392"/>
            <a:ext cx="1338828" cy="8967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기본적인 문제들로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과연 기사를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불러야 할까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?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8848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3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A89FDB6-A4FC-4B36-B2B8-88B7B1BA6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340768"/>
            <a:ext cx="2066925" cy="46005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777D458-FA53-4A1F-BD7B-794142AE9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2524" y="1326410"/>
            <a:ext cx="2105025" cy="45815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1A037DD-B629-41E5-B1DC-CCBA8168B409}"/>
              </a:ext>
            </a:extLst>
          </p:cNvPr>
          <p:cNvSpPr/>
          <p:nvPr/>
        </p:nvSpPr>
        <p:spPr>
          <a:xfrm>
            <a:off x="0" y="188639"/>
            <a:ext cx="2066924" cy="7200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어플 접속 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BD4BE1-0FCA-49B6-9639-0DE7E63FA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345" y="1326410"/>
            <a:ext cx="211455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578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3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17903A5-F53D-4A87-B008-2A8DE0B87444}"/>
              </a:ext>
            </a:extLst>
          </p:cNvPr>
          <p:cNvSpPr/>
          <p:nvPr/>
        </p:nvSpPr>
        <p:spPr>
          <a:xfrm>
            <a:off x="0" y="188639"/>
            <a:ext cx="2066924" cy="7200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홈 화면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FCCFF2-C842-4268-93F7-E2CD884F2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591" y="-33144"/>
            <a:ext cx="3133645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AFF2434-6D91-4DA5-A3D0-28D8C4015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5736" y="0"/>
            <a:ext cx="3106757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A6D5F78-1CFB-4B70-8F01-759E50B0D0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0775" y="-18741"/>
            <a:ext cx="3118777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BB4B03B-51DE-4411-9ED7-04089AB8D0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6136" y="-18741"/>
            <a:ext cx="3127075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8DDB8C6-C882-48E8-8CB4-D162CC7A20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6136" y="-27384"/>
            <a:ext cx="3147461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4915D05-EA9A-41C4-9F28-6D8B05327F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6935" y="27384"/>
            <a:ext cx="3137553" cy="6858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3AAB8B1-32CE-426E-835D-0C19EDE9FB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96136" y="27384"/>
            <a:ext cx="315583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E23EBA4-7A8B-45B8-A222-10CD6E7C52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96136" y="44922"/>
            <a:ext cx="31336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51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3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37CBF0A-308A-47E4-BDF8-2E55D4311561}"/>
              </a:ext>
            </a:extLst>
          </p:cNvPr>
          <p:cNvSpPr/>
          <p:nvPr/>
        </p:nvSpPr>
        <p:spPr>
          <a:xfrm>
            <a:off x="0" y="188639"/>
            <a:ext cx="2066924" cy="7200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홈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56D8FD-F0DB-402F-A3F0-E271CCB8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939" y="19493"/>
            <a:ext cx="3103018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341D1D-302F-4D16-926E-826CC0FAB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7972" y="8156"/>
            <a:ext cx="3135322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56246CF-82E5-48BD-BABB-71B83C9293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7972" y="-17745"/>
            <a:ext cx="3081130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9FCAE60-0DEE-4F89-A152-02D0D0EF20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9493" y="-17745"/>
            <a:ext cx="31038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47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3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7E0888B-7C42-4FA5-A8B8-1056962C1408}"/>
              </a:ext>
            </a:extLst>
          </p:cNvPr>
          <p:cNvSpPr/>
          <p:nvPr/>
        </p:nvSpPr>
        <p:spPr>
          <a:xfrm>
            <a:off x="0" y="188639"/>
            <a:ext cx="2051720" cy="7200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하단 메뉴 기능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1B92E0-8996-40FB-900A-9F06CB30B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077" y="-18896"/>
            <a:ext cx="3130357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CCF28D8-9356-41BB-821D-E65EED513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7077" y="-18896"/>
            <a:ext cx="3140242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40B41E8-CCA6-4E98-A37E-5786B5653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0244" y="-18896"/>
            <a:ext cx="3127075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EEC71EA-6F7E-47C4-A9B9-AF2631CD9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6737" y="-35560"/>
            <a:ext cx="3109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9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3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A459850-8122-4418-BDB9-8988BB9C2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734" y="0"/>
            <a:ext cx="3119887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9994C51-3955-444C-A0CB-B38E237BE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431" y="0"/>
            <a:ext cx="3105509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73C682F-11DB-4917-AC1B-844FC65B0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7486" y="-3800"/>
            <a:ext cx="3127075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3A2CA8-EF1D-4833-A72D-79B303BA55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4511" y="3800"/>
            <a:ext cx="3133023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9EBCF9-98E7-45D3-A402-36A180403B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053" y="-2560"/>
            <a:ext cx="3119887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CC4B58-2F23-4595-9F50-7865ED0E8F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4773" y="-15736"/>
            <a:ext cx="3127707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ED9539-F685-4223-A1BA-041D19A5B356}"/>
              </a:ext>
            </a:extLst>
          </p:cNvPr>
          <p:cNvSpPr/>
          <p:nvPr/>
        </p:nvSpPr>
        <p:spPr>
          <a:xfrm>
            <a:off x="0" y="188639"/>
            <a:ext cx="2051720" cy="7200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수리 기사 예약</a:t>
            </a:r>
          </a:p>
        </p:txBody>
      </p:sp>
    </p:spTree>
    <p:extLst>
      <p:ext uri="{BB962C8B-B14F-4D97-AF65-F5344CB8AC3E}">
        <p14:creationId xmlns:p14="http://schemas.microsoft.com/office/powerpoint/2010/main" val="355589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3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1B3EC76-A621-479D-B1E4-3EB48AEF2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754" y="4560"/>
            <a:ext cx="3119237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D45E47-A1CF-4917-A4CD-363641A38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20" y="0"/>
            <a:ext cx="3144151" cy="685800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23426EB0-070F-465E-8A67-775B7E409EA0}"/>
              </a:ext>
            </a:extLst>
          </p:cNvPr>
          <p:cNvSpPr/>
          <p:nvPr/>
        </p:nvSpPr>
        <p:spPr>
          <a:xfrm>
            <a:off x="2483768" y="2852936"/>
            <a:ext cx="987735" cy="93610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511175F-EB67-41F9-81D5-9B26D52283FB}"/>
              </a:ext>
            </a:extLst>
          </p:cNvPr>
          <p:cNvSpPr/>
          <p:nvPr/>
        </p:nvSpPr>
        <p:spPr>
          <a:xfrm>
            <a:off x="0" y="188639"/>
            <a:ext cx="2051720" cy="7200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카테고리 </a:t>
            </a:r>
            <a:endParaRPr lang="en-US" altLang="ko-KR" dirty="0">
              <a:solidFill>
                <a:schemeClr val="tx1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중고거래 </a:t>
            </a:r>
            <a:r>
              <a:rPr lang="en-US" altLang="ko-KR" sz="16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-</a:t>
            </a:r>
            <a:endParaRPr lang="ko-KR" altLang="en-US" dirty="0">
              <a:solidFill>
                <a:schemeClr val="tx1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6F84D0-379B-4FF1-AD3D-56B1CB04C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4543" y="-5790"/>
            <a:ext cx="311336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6D389C-B96D-43A6-B30E-E8C49C612A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0720" y="-11580"/>
            <a:ext cx="31166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57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3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F0F948-C042-4EE2-AB45-3C682314E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169" y="-8902"/>
            <a:ext cx="3129729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79006D-CC7F-41F0-8202-B206FB4E5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0779" y="24818"/>
            <a:ext cx="3119237" cy="685800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84598FF6-EBB7-4FF0-BC07-5A169C5507F6}"/>
              </a:ext>
            </a:extLst>
          </p:cNvPr>
          <p:cNvSpPr/>
          <p:nvPr/>
        </p:nvSpPr>
        <p:spPr>
          <a:xfrm>
            <a:off x="4271112" y="2852936"/>
            <a:ext cx="987735" cy="93610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E905CA5-3BAB-4295-A49F-05F3A1076042}"/>
              </a:ext>
            </a:extLst>
          </p:cNvPr>
          <p:cNvSpPr/>
          <p:nvPr/>
        </p:nvSpPr>
        <p:spPr>
          <a:xfrm>
            <a:off x="0" y="188639"/>
            <a:ext cx="2051720" cy="7200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카테고리 </a:t>
            </a:r>
            <a:endParaRPr lang="en-US" altLang="ko-KR" dirty="0">
              <a:solidFill>
                <a:schemeClr val="tx1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신제품 </a:t>
            </a:r>
            <a:r>
              <a:rPr lang="en-US" altLang="ko-KR" sz="16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-</a:t>
            </a:r>
            <a:endParaRPr lang="ko-KR" altLang="en-US" dirty="0">
              <a:solidFill>
                <a:schemeClr val="tx1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74ED64-DFCC-4176-BE2B-5C7717B1A4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5993" y="-25704"/>
            <a:ext cx="3112034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07BF041-CF5B-4B74-B384-98D33DE072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2961" y="-11131"/>
            <a:ext cx="3129729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E0E0CA-5161-478F-BB50-33A66C05AA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1606" y="-18417"/>
            <a:ext cx="3132399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E9A17E-A6A9-4099-94FC-80C6B18169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8524" y="-18418"/>
            <a:ext cx="3115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579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980</TotalTime>
  <Words>588</Words>
  <Application>Microsoft Office PowerPoint</Application>
  <PresentationFormat>화면 슬라이드 쇼(4:3)</PresentationFormat>
  <Paragraphs>140</Paragraphs>
  <Slides>17</Slides>
  <Notes>5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맑은 고딕</vt:lpstr>
      <vt:lpstr>나눔스퀘어라운드 Regular</vt:lpstr>
      <vt:lpstr>나눔스퀘어라운드OTF Regular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왕별의 P  P  T 이야기</dc:title>
  <dc:creator>HOME</dc:creator>
  <cp:lastModifiedBy>lee sukyung</cp:lastModifiedBy>
  <cp:revision>273</cp:revision>
  <dcterms:created xsi:type="dcterms:W3CDTF">2016-10-28T15:58:08Z</dcterms:created>
  <dcterms:modified xsi:type="dcterms:W3CDTF">2020-06-21T07:53:34Z</dcterms:modified>
</cp:coreProperties>
</file>